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388" r:id="rId3"/>
    <p:sldId id="296" r:id="rId4"/>
    <p:sldId id="272" r:id="rId5"/>
    <p:sldId id="271" r:id="rId6"/>
    <p:sldId id="295" r:id="rId7"/>
    <p:sldId id="309" r:id="rId8"/>
    <p:sldId id="337" r:id="rId9"/>
    <p:sldId id="297" r:id="rId10"/>
    <p:sldId id="339" r:id="rId11"/>
    <p:sldId id="276" r:id="rId12"/>
    <p:sldId id="278" r:id="rId13"/>
    <p:sldId id="310" r:id="rId14"/>
    <p:sldId id="340" r:id="rId15"/>
    <p:sldId id="353" r:id="rId16"/>
    <p:sldId id="322" r:id="rId17"/>
    <p:sldId id="323" r:id="rId18"/>
    <p:sldId id="341" r:id="rId19"/>
    <p:sldId id="361" r:id="rId20"/>
    <p:sldId id="281" r:id="rId21"/>
    <p:sldId id="283" r:id="rId22"/>
    <p:sldId id="355" r:id="rId23"/>
    <p:sldId id="311" r:id="rId24"/>
    <p:sldId id="368" r:id="rId25"/>
    <p:sldId id="367" r:id="rId26"/>
    <p:sldId id="381" r:id="rId27"/>
    <p:sldId id="369" r:id="rId28"/>
    <p:sldId id="377" r:id="rId29"/>
    <p:sldId id="376" r:id="rId30"/>
    <p:sldId id="378" r:id="rId31"/>
    <p:sldId id="379" r:id="rId32"/>
    <p:sldId id="380" r:id="rId33"/>
    <p:sldId id="391" r:id="rId34"/>
    <p:sldId id="392" r:id="rId35"/>
    <p:sldId id="393" r:id="rId36"/>
    <p:sldId id="267" r:id="rId37"/>
    <p:sldId id="260" r:id="rId38"/>
    <p:sldId id="394" r:id="rId39"/>
    <p:sldId id="390" r:id="rId40"/>
    <p:sldId id="372" r:id="rId41"/>
    <p:sldId id="389" r:id="rId42"/>
    <p:sldId id="375" r:id="rId43"/>
    <p:sldId id="352" r:id="rId44"/>
    <p:sldId id="350" r:id="rId45"/>
    <p:sldId id="351" r:id="rId46"/>
    <p:sldId id="348" r:id="rId47"/>
    <p:sldId id="349" r:id="rId48"/>
    <p:sldId id="362" r:id="rId49"/>
    <p:sldId id="318" r:id="rId50"/>
    <p:sldId id="329" r:id="rId51"/>
    <p:sldId id="328" r:id="rId52"/>
    <p:sldId id="382" r:id="rId53"/>
    <p:sldId id="383" r:id="rId54"/>
    <p:sldId id="384" r:id="rId55"/>
    <p:sldId id="385" r:id="rId56"/>
    <p:sldId id="386" r:id="rId57"/>
    <p:sldId id="327" r:id="rId58"/>
    <p:sldId id="373" r:id="rId59"/>
    <p:sldId id="374" r:id="rId60"/>
    <p:sldId id="326" r:id="rId61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50000" saltData="TwdgWkm069+hLf8LFjCXwg" hashData="1FdYXVToslj1qcWt/a4RBQS6juw" cryptProvider="" algIdExt="0" algIdExtSource="" cryptProviderTypeExt="0" cryptProviderTypeExtSource="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8" autoAdjust="0"/>
    <p:restoredTop sz="94622" autoAdjust="0"/>
  </p:normalViewPr>
  <p:slideViewPr>
    <p:cSldViewPr>
      <p:cViewPr varScale="1">
        <p:scale>
          <a:sx n="107" d="100"/>
          <a:sy n="107" d="100"/>
        </p:scale>
        <p:origin x="-8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FE6F21-4D34-4E3D-A6A9-9079E2142B32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8F5651-D4A1-4871-BB31-913F0C5E0A74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3D589-2E8C-49A3-A35E-3F99B191A29A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181353-DEB8-4CAB-8C53-1EBC7C2FCC05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883000-9F25-4E1D-92D9-3F8039F4AB52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CACDBC-516E-4D82-A2D9-596DFD941117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F894E0-AD11-4222-874C-0C0EA850966B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03FF39-29D9-48C7-B890-3562E5C4FD5E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4E354A-1800-4182-9E97-607D3B2B0D20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D4C71-9F14-4E0C-AA18-0D9E402B034D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9AC669-298C-4D57-A2D4-E21B4F2AC193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C513F3A-E889-4810-BDC9-F78667AF1DF0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79388" y="228600"/>
          <a:ext cx="4424362" cy="6400800"/>
        </p:xfrm>
        <a:graphic>
          <a:graphicData uri="http://schemas.openxmlformats.org/presentationml/2006/ole">
            <p:oleObj spid="_x0000_s2050" r:id="rId3" imgW="2489429" imgH="3600000" progId="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5060950" y="228600"/>
          <a:ext cx="3624263" cy="6324600"/>
        </p:xfrm>
        <a:graphic>
          <a:graphicData uri="http://schemas.openxmlformats.org/presentationml/2006/ole">
            <p:oleObj spid="_x0000_s2051" r:id="rId4" imgW="2061411" imgH="36000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11268" name="Picture 4" descr="scansione00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1888" y="404813"/>
            <a:ext cx="688022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0"/>
            <a:ext cx="5219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0" y="136525"/>
            <a:ext cx="385127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2400">
                <a:solidFill>
                  <a:schemeClr val="bg1"/>
                </a:solidFill>
              </a:rPr>
              <a:t>A seguito ripiegamenti embrione (piega cefalica): </a:t>
            </a:r>
            <a:r>
              <a:rPr lang="it-IT" altLang="it-IT" sz="2400">
                <a:solidFill>
                  <a:srgbClr val="FF9900"/>
                </a:solidFill>
              </a:rPr>
              <a:t>rotazione di 180° </a:t>
            </a:r>
          </a:p>
          <a:p>
            <a:pPr eaLnBrk="1" hangingPunct="1"/>
            <a:r>
              <a:rPr lang="it-IT" altLang="it-IT" sz="2400">
                <a:solidFill>
                  <a:srgbClr val="FF9900"/>
                </a:solidFill>
              </a:rPr>
              <a:t>della zona cardiogena</a:t>
            </a:r>
            <a:r>
              <a:rPr lang="it-IT" altLang="it-IT" sz="2400">
                <a:solidFill>
                  <a:schemeClr val="bg1"/>
                </a:solidFill>
              </a:rPr>
              <a:t>  </a:t>
            </a:r>
          </a:p>
          <a:p>
            <a:pPr eaLnBrk="1" hangingPunct="1"/>
            <a:r>
              <a:rPr lang="it-IT" altLang="it-IT" sz="2400">
                <a:solidFill>
                  <a:schemeClr val="bg1"/>
                </a:solidFill>
              </a:rPr>
              <a:t>che porta il tubo cardiaco </a:t>
            </a:r>
          </a:p>
          <a:p>
            <a:pPr eaLnBrk="1" hangingPunct="1"/>
            <a:endParaRPr lang="it-IT" altLang="it-IT" sz="2400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z="2400">
                <a:solidFill>
                  <a:schemeClr val="bg1"/>
                </a:solidFill>
              </a:rPr>
              <a:t>- al di sotto dell’intestino ,</a:t>
            </a:r>
          </a:p>
          <a:p>
            <a:pPr eaLnBrk="1" hangingPunct="1"/>
            <a:r>
              <a:rPr lang="it-IT" altLang="it-IT" sz="2400">
                <a:solidFill>
                  <a:schemeClr val="bg1"/>
                </a:solidFill>
              </a:rPr>
              <a:t>-dietro membrana faringea </a:t>
            </a:r>
          </a:p>
          <a:p>
            <a:pPr eaLnBrk="1" hangingPunct="1"/>
            <a:r>
              <a:rPr lang="it-IT" altLang="it-IT" sz="2400">
                <a:solidFill>
                  <a:schemeClr val="bg1"/>
                </a:solidFill>
              </a:rPr>
              <a:t>-al davanti del setto trasverso (futuro diaframma)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0"/>
            <a:ext cx="55451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58750" y="-6350"/>
            <a:ext cx="2828925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2400">
                <a:solidFill>
                  <a:schemeClr val="bg1"/>
                </a:solidFill>
              </a:rPr>
              <a:t>La cavità celomatica </a:t>
            </a:r>
          </a:p>
          <a:p>
            <a:pPr eaLnBrk="1" hangingPunct="1"/>
            <a:r>
              <a:rPr lang="it-IT" altLang="it-IT" sz="2400">
                <a:solidFill>
                  <a:schemeClr val="bg1"/>
                </a:solidFill>
              </a:rPr>
              <a:t>a seguito dei </a:t>
            </a:r>
          </a:p>
          <a:p>
            <a:pPr eaLnBrk="1" hangingPunct="1"/>
            <a:r>
              <a:rPr lang="it-IT" altLang="it-IT" sz="2400">
                <a:solidFill>
                  <a:schemeClr val="bg1"/>
                </a:solidFill>
              </a:rPr>
              <a:t>ripiegamenti forma </a:t>
            </a:r>
          </a:p>
          <a:p>
            <a:pPr eaLnBrk="1" hangingPunct="1"/>
            <a:r>
              <a:rPr lang="it-IT" altLang="it-IT" sz="2400">
                <a:solidFill>
                  <a:schemeClr val="bg1"/>
                </a:solidFill>
              </a:rPr>
              <a:t>cavità pericardica che </a:t>
            </a:r>
          </a:p>
          <a:p>
            <a:pPr eaLnBrk="1" hangingPunct="1"/>
            <a:r>
              <a:rPr lang="it-IT" altLang="it-IT" sz="2400">
                <a:solidFill>
                  <a:schemeClr val="bg1"/>
                </a:solidFill>
              </a:rPr>
              <a:t>circonda quasi</a:t>
            </a:r>
          </a:p>
          <a:p>
            <a:pPr eaLnBrk="1" hangingPunct="1"/>
            <a:r>
              <a:rPr lang="it-IT" altLang="it-IT" sz="2400">
                <a:solidFill>
                  <a:schemeClr val="bg1"/>
                </a:solidFill>
              </a:rPr>
              <a:t> completamante il cuore.</a:t>
            </a: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2555875" y="1412875"/>
            <a:ext cx="252095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  <a:solidFill>
            <a:schemeClr val="accent2"/>
          </a:solidFill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57338"/>
            <a:ext cx="9144000" cy="5300662"/>
          </a:xfrm>
          <a:solidFill>
            <a:schemeClr val="accent2"/>
          </a:solidFill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14340" name="Picture 4" descr="20-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908050"/>
            <a:ext cx="6084887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0" y="620713"/>
            <a:ext cx="3276600" cy="5310187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it-IT" altLang="it-IT" sz="1800" b="1"/>
              <a:t>Apparatocardiovascolare primitivo :Cuore tubulare +</a:t>
            </a:r>
          </a:p>
          <a:p>
            <a:pPr eaLnBrk="1" hangingPunct="1">
              <a:buFontTx/>
              <a:buChar char="•"/>
            </a:pPr>
            <a:endParaRPr lang="it-IT" altLang="it-IT" sz="1800" b="1"/>
          </a:p>
          <a:p>
            <a:pPr eaLnBrk="1" hangingPunct="1">
              <a:buFontTx/>
              <a:buChar char="•"/>
            </a:pPr>
            <a:r>
              <a:rPr lang="it-IT" altLang="it-IT" sz="1800" b="1"/>
              <a:t>Aorte ventrali e dorsali collegate dagli archi aortici</a:t>
            </a:r>
          </a:p>
          <a:p>
            <a:pPr eaLnBrk="1" hangingPunct="1">
              <a:buFontTx/>
              <a:buChar char="•"/>
            </a:pPr>
            <a:endParaRPr lang="it-IT" altLang="it-IT" sz="1800" b="1"/>
          </a:p>
          <a:p>
            <a:pPr eaLnBrk="1" hangingPunct="1">
              <a:buFontTx/>
              <a:buChar char="•"/>
            </a:pPr>
            <a:r>
              <a:rPr lang="it-IT" altLang="it-IT" sz="1800" b="1"/>
              <a:t>Vene cardinali anteriori e posteriori (sangue refluo dalla testa, tronco e regione posteriore)</a:t>
            </a:r>
          </a:p>
          <a:p>
            <a:pPr eaLnBrk="1" hangingPunct="1">
              <a:buFontTx/>
              <a:buChar char="•"/>
            </a:pPr>
            <a:endParaRPr lang="it-IT" altLang="it-IT" sz="1800" b="1"/>
          </a:p>
          <a:p>
            <a:pPr eaLnBrk="1" hangingPunct="1">
              <a:buFontTx/>
              <a:buChar char="•"/>
            </a:pPr>
            <a:r>
              <a:rPr lang="it-IT" altLang="it-IT" sz="1800" b="1"/>
              <a:t>Vene e arterie vitelline</a:t>
            </a:r>
          </a:p>
          <a:p>
            <a:pPr eaLnBrk="1" hangingPunct="1">
              <a:buFontTx/>
              <a:buChar char="•"/>
            </a:pPr>
            <a:endParaRPr lang="it-IT" altLang="it-IT" sz="1800" b="1"/>
          </a:p>
          <a:p>
            <a:pPr eaLnBrk="1" hangingPunct="1">
              <a:buFontTx/>
              <a:buChar char="•"/>
            </a:pPr>
            <a:r>
              <a:rPr lang="it-IT" altLang="it-IT" sz="1800" b="1"/>
              <a:t>Vene ombelicali (sangue ossigenato dalla placenta all’embrione).</a:t>
            </a:r>
          </a:p>
          <a:p>
            <a:pPr eaLnBrk="1" hangingPunct="1">
              <a:buFontTx/>
              <a:buChar char="•"/>
            </a:pPr>
            <a:r>
              <a:rPr lang="it-IT" altLang="it-IT" sz="1800" b="1"/>
              <a:t>Arterie ombelicali (sangue venoso dall’embrione alla placenta)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669088"/>
          </a:xfrm>
          <a:solidFill>
            <a:schemeClr val="accent2"/>
          </a:solidFill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15364" name="Picture 4" descr="scansione00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7275" y="0"/>
            <a:ext cx="6816725" cy="638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-92075" y="3644900"/>
            <a:ext cx="9236075" cy="30813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Cuore lungo 1mm</a:t>
            </a:r>
          </a:p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Flusso del sangue unidirezionale:</a:t>
            </a:r>
          </a:p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nel seno venoso arriva sangue venoso dalle  vene vitelline e dalle  vene cardinali (ant. e post.) e sangue ossigenato dalle vene ombelicali</a:t>
            </a:r>
          </a:p>
          <a:p>
            <a:pPr eaLnBrk="1" hangingPunct="1"/>
            <a:endParaRPr lang="it-IT" altLang="it-IT">
              <a:solidFill>
                <a:schemeClr val="bg1"/>
              </a:solidFill>
            </a:endParaRPr>
          </a:p>
          <a:p>
            <a:pPr eaLnBrk="1" hangingPunct="1"/>
            <a:endParaRPr lang="it-IT" altLang="it-IT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it-IT" altLang="it-IT" sz="3200" b="1" smtClean="0">
                <a:solidFill>
                  <a:schemeClr val="bg1"/>
                </a:solidFill>
              </a:rPr>
              <a:t>SVILUPPO CARDIOVASCOLARE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557338"/>
            <a:ext cx="7772400" cy="4395787"/>
          </a:xfrm>
          <a:solidFill>
            <a:schemeClr val="accent2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b="1" smtClean="0">
                <a:solidFill>
                  <a:schemeClr val="bg1"/>
                </a:solidFill>
              </a:rPr>
              <a:t>Dalla 4° all’8° settimana un cuore tubulare semplice e tre reti vascolari simmetriche si trasformano in un cuore a 4 cavità e tre reti vascolari asimmetriche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b="1" smtClean="0">
                <a:solidFill>
                  <a:schemeClr val="bg1"/>
                </a:solidFill>
              </a:rPr>
              <a:t>  Periodo più importante e rischioso per lo sviluppo cardiovascolare 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b="1" smtClean="0">
                <a:solidFill>
                  <a:schemeClr val="bg1"/>
                </a:solidFill>
              </a:rPr>
              <a:t>Maggior parte delle malformazioni congenite proprio in tale apparato (20% delle malformazioni)</a:t>
            </a:r>
          </a:p>
          <a:p>
            <a:pPr eaLnBrk="1" hangingPunct="1">
              <a:lnSpc>
                <a:spcPct val="90000"/>
              </a:lnSpc>
            </a:pPr>
            <a:endParaRPr lang="it-IT" altLang="it-IT" b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9144000" cy="6705600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17412" name="Picture 4" descr="img069"/>
          <p:cNvPicPr>
            <a:picLocks noChangeAspect="1" noChangeArrowheads="1"/>
          </p:cNvPicPr>
          <p:nvPr/>
        </p:nvPicPr>
        <p:blipFill>
          <a:blip r:embed="rId2"/>
          <a:srcRect l="6807" t="1749" r="9998" b="27419"/>
          <a:stretch>
            <a:fillRect/>
          </a:stretch>
        </p:blipFill>
        <p:spPr bwMode="auto">
          <a:xfrm>
            <a:off x="2060575" y="152400"/>
            <a:ext cx="5680075" cy="67056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36525" y="722313"/>
            <a:ext cx="1997075" cy="585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 b="1">
                <a:solidFill>
                  <a:schemeClr val="bg1"/>
                </a:solidFill>
                <a:latin typeface="Arial" charset="0"/>
              </a:rPr>
              <a:t>Fine 3° settimana angioblasti si differenziano dal mesoderma laterale splancnico e formano tubi endocardici</a:t>
            </a:r>
          </a:p>
          <a:p>
            <a:pPr eaLnBrk="1" hangingPunct="1"/>
            <a:endParaRPr lang="it-IT" altLang="it-IT" sz="1800" b="1">
              <a:solidFill>
                <a:schemeClr val="bg1"/>
              </a:solidFill>
              <a:latin typeface="Arial" charset="0"/>
            </a:endParaRPr>
          </a:p>
          <a:p>
            <a:pPr eaLnBrk="1" hangingPunct="1"/>
            <a:r>
              <a:rPr lang="it-IT" altLang="it-IT" sz="1800" b="1">
                <a:solidFill>
                  <a:schemeClr val="bg1"/>
                </a:solidFill>
                <a:latin typeface="Arial" charset="0"/>
              </a:rPr>
              <a:t>Tra 21 e 24 g. rotazione di quasi 180°</a:t>
            </a:r>
          </a:p>
          <a:p>
            <a:pPr eaLnBrk="1" hangingPunct="1"/>
            <a:r>
              <a:rPr lang="it-IT" altLang="it-IT" sz="1800" b="1">
                <a:solidFill>
                  <a:schemeClr val="bg1"/>
                </a:solidFill>
                <a:latin typeface="Arial" charset="0"/>
              </a:rPr>
              <a:t>Epicardio parietale dalla somatopleura</a:t>
            </a:r>
          </a:p>
          <a:p>
            <a:pPr eaLnBrk="1" hangingPunct="1"/>
            <a:r>
              <a:rPr lang="it-IT" altLang="it-IT" sz="1800" b="1">
                <a:solidFill>
                  <a:schemeClr val="bg1"/>
                </a:solidFill>
                <a:latin typeface="Arial" charset="0"/>
              </a:rPr>
              <a:t>Miocardio ed endocardio dalla splancnopleura</a:t>
            </a:r>
          </a:p>
          <a:p>
            <a:pPr eaLnBrk="1" hangingPunct="1"/>
            <a:r>
              <a:rPr lang="it-IT" altLang="it-IT" sz="1800" b="1">
                <a:solidFill>
                  <a:srgbClr val="FFCC00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2339975" cy="6858000"/>
          </a:xfrm>
          <a:solidFill>
            <a:schemeClr val="accent2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altLang="it-IT" sz="1800" b="1" smtClean="0">
                <a:solidFill>
                  <a:schemeClr val="bg1"/>
                </a:solidFill>
              </a:rPr>
              <a:t>5 camere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1800" b="1" smtClean="0">
                <a:solidFill>
                  <a:schemeClr val="bg1"/>
                </a:solidFill>
              </a:rPr>
              <a:t>    allineate.</a:t>
            </a:r>
          </a:p>
          <a:p>
            <a:pPr eaLnBrk="1" hangingPunct="1">
              <a:lnSpc>
                <a:spcPct val="80000"/>
              </a:lnSpc>
            </a:pPr>
            <a:endParaRPr lang="it-IT" altLang="it-IT" sz="18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it-IT" altLang="it-IT" sz="1800" b="1" smtClean="0">
                <a:solidFill>
                  <a:schemeClr val="bg1"/>
                </a:solidFill>
              </a:rPr>
              <a:t>Nel seno venoso (regione di afflusso) si svuotano le vene cardinali, vitelline  e ombelicali </a:t>
            </a:r>
          </a:p>
          <a:p>
            <a:pPr eaLnBrk="1" hangingPunct="1">
              <a:lnSpc>
                <a:spcPct val="80000"/>
              </a:lnSpc>
            </a:pPr>
            <a:endParaRPr lang="it-IT" altLang="it-IT" sz="18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it-IT" altLang="it-IT" sz="1800" b="1" smtClean="0">
                <a:solidFill>
                  <a:schemeClr val="bg1"/>
                </a:solidFill>
              </a:rPr>
              <a:t>Dal tronco arterioso (regione di deflusso ) si dipartono le aorte ventrali che formano  il primo arco aortico e si continuano con le aorte dorsali </a:t>
            </a:r>
          </a:p>
          <a:p>
            <a:pPr eaLnBrk="1" hangingPunct="1">
              <a:lnSpc>
                <a:spcPct val="80000"/>
              </a:lnSpc>
            </a:pPr>
            <a:endParaRPr lang="it-IT" altLang="it-IT" sz="18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it-IT" altLang="it-IT" sz="18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it-IT" altLang="it-IT" sz="1800" b="1" smtClean="0">
                <a:solidFill>
                  <a:schemeClr val="bg1"/>
                </a:solidFill>
              </a:rPr>
              <a:t>dal 23° al 28° giorno ripiegamento del tubo ad S verso sinistra.</a:t>
            </a:r>
          </a:p>
          <a:p>
            <a:pPr eaLnBrk="1" hangingPunct="1">
              <a:lnSpc>
                <a:spcPct val="80000"/>
              </a:lnSpc>
            </a:pPr>
            <a:endParaRPr lang="it-IT" altLang="it-IT" sz="18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it-IT" altLang="it-IT" sz="18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it-IT" altLang="it-IT" sz="18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it-IT" altLang="it-IT" sz="18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it-IT" altLang="it-IT" sz="1800" smtClean="0"/>
          </a:p>
        </p:txBody>
      </p:sp>
      <p:pic>
        <p:nvPicPr>
          <p:cNvPr id="18436" name="Picture 4" descr="img070"/>
          <p:cNvPicPr>
            <a:picLocks noChangeAspect="1" noChangeArrowheads="1"/>
          </p:cNvPicPr>
          <p:nvPr/>
        </p:nvPicPr>
        <p:blipFill>
          <a:blip r:embed="rId2"/>
          <a:srcRect l="19460" r="-1006" b="11111"/>
          <a:stretch>
            <a:fillRect/>
          </a:stretch>
        </p:blipFill>
        <p:spPr bwMode="auto">
          <a:xfrm>
            <a:off x="4324350" y="0"/>
            <a:ext cx="481965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scansione00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1341438"/>
            <a:ext cx="2684463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3203575" y="1557338"/>
            <a:ext cx="9096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000" b="1"/>
              <a:t>Sacco aortico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133600"/>
            <a:ext cx="7772400" cy="4114800"/>
          </a:xfrm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19460" name="Picture 4" descr="scansione00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-127000"/>
            <a:ext cx="8748712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03213" y="85725"/>
            <a:ext cx="7897812" cy="5191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 b="1">
                <a:solidFill>
                  <a:schemeClr val="bg1"/>
                </a:solidFill>
              </a:rPr>
              <a:t>RIPIEGAMENTO AD S DEL TUBO CARDIACO</a:t>
            </a:r>
          </a:p>
        </p:txBody>
      </p:sp>
      <p:sp>
        <p:nvSpPr>
          <p:cNvPr id="19462" name="CasellaDiTesto 1"/>
          <p:cNvSpPr txBox="1">
            <a:spLocks noChangeArrowheads="1"/>
          </p:cNvSpPr>
          <p:nvPr/>
        </p:nvSpPr>
        <p:spPr bwMode="auto">
          <a:xfrm>
            <a:off x="2555875" y="1989138"/>
            <a:ext cx="12985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 sz="1600"/>
              <a:t>Sacco aortico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solidFill>
            <a:schemeClr val="accent2"/>
          </a:solidFill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20484" name="Picture 4" descr="scansione00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0350"/>
            <a:ext cx="9144000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CasellaDiTesto 6"/>
          <p:cNvSpPr txBox="1">
            <a:spLocks noChangeArrowheads="1"/>
          </p:cNvSpPr>
          <p:nvPr/>
        </p:nvSpPr>
        <p:spPr bwMode="auto">
          <a:xfrm>
            <a:off x="971550" y="5516563"/>
            <a:ext cx="6575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 b="1">
                <a:solidFill>
                  <a:schemeClr val="bg1"/>
                </a:solidFill>
              </a:rPr>
              <a:t>Spesso associata a situs viscerum inversus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74638"/>
            <a:ext cx="8569325" cy="1143000"/>
          </a:xfrm>
        </p:spPr>
        <p:txBody>
          <a:bodyPr/>
          <a:lstStyle/>
          <a:p>
            <a:pPr eaLnBrk="1" hangingPunct="1"/>
            <a:r>
              <a:rPr lang="it-IT" altLang="it-IT" smtClean="0"/>
              <a:t>Il piccolo circolo</a:t>
            </a:r>
          </a:p>
        </p:txBody>
      </p:sp>
      <p:pic>
        <p:nvPicPr>
          <p:cNvPr id="3075" name="Picture 3" descr="pulmonary_circul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484313"/>
            <a:ext cx="6697663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0"/>
            <a:ext cx="46085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58750" y="401638"/>
            <a:ext cx="4125913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2000" b="1">
                <a:solidFill>
                  <a:schemeClr val="bg1"/>
                </a:solidFill>
              </a:rPr>
              <a:t>Ripiegamento non dovuto </a:t>
            </a:r>
          </a:p>
          <a:p>
            <a:pPr eaLnBrk="1" hangingPunct="1"/>
            <a:r>
              <a:rPr lang="it-IT" altLang="it-IT" sz="2000" b="1">
                <a:solidFill>
                  <a:schemeClr val="bg1"/>
                </a:solidFill>
              </a:rPr>
              <a:t>a fenomeni passivi ma a processi</a:t>
            </a:r>
          </a:p>
          <a:p>
            <a:pPr eaLnBrk="1" hangingPunct="1"/>
            <a:r>
              <a:rPr lang="it-IT" altLang="it-IT" sz="2000" b="1">
                <a:solidFill>
                  <a:schemeClr val="bg1"/>
                </a:solidFill>
              </a:rPr>
              <a:t> attivi,programmati e </a:t>
            </a:r>
          </a:p>
          <a:p>
            <a:pPr eaLnBrk="1" hangingPunct="1"/>
            <a:r>
              <a:rPr lang="it-IT" altLang="it-IT" sz="2000" b="1">
                <a:solidFill>
                  <a:schemeClr val="bg1"/>
                </a:solidFill>
              </a:rPr>
              <a:t>altamente specifici</a:t>
            </a:r>
          </a:p>
          <a:p>
            <a:pPr eaLnBrk="1" hangingPunct="1"/>
            <a:endParaRPr lang="it-IT" altLang="it-IT" sz="2000" b="1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z="2000" b="1">
                <a:solidFill>
                  <a:schemeClr val="bg1"/>
                </a:solidFill>
              </a:rPr>
              <a:t>…ma ancora misteriosi</a:t>
            </a:r>
          </a:p>
          <a:p>
            <a:pPr eaLnBrk="1" hangingPunct="1"/>
            <a:endParaRPr lang="it-IT" altLang="it-IT" sz="2000" b="1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z="2000" b="1">
                <a:solidFill>
                  <a:schemeClr val="bg1"/>
                </a:solidFill>
              </a:rPr>
              <a:t>Il cuore comincia a battere </a:t>
            </a:r>
          </a:p>
          <a:p>
            <a:pPr eaLnBrk="1" hangingPunct="1"/>
            <a:r>
              <a:rPr lang="it-IT" altLang="it-IT" sz="2000" b="1">
                <a:solidFill>
                  <a:schemeClr val="bg1"/>
                </a:solidFill>
              </a:rPr>
              <a:t>verso il 22°-23° giorno e nel 24° giorno il sangue circola in tutto l’embrione</a:t>
            </a:r>
          </a:p>
          <a:p>
            <a:pPr eaLnBrk="1" hangingPunct="1"/>
            <a:endParaRPr lang="it-IT" altLang="it-IT" sz="2000" b="1">
              <a:solidFill>
                <a:schemeClr val="bg1"/>
              </a:solidFill>
            </a:endParaRPr>
          </a:p>
          <a:p>
            <a:pPr eaLnBrk="1" hangingPunct="1"/>
            <a:endParaRPr lang="it-IT" altLang="it-IT" sz="2000" b="1">
              <a:solidFill>
                <a:schemeClr val="bg1"/>
              </a:solidFill>
            </a:endParaRPr>
          </a:p>
          <a:p>
            <a:pPr eaLnBrk="1" hangingPunct="1"/>
            <a:endParaRPr lang="it-IT" altLang="it-IT" sz="2000" b="1">
              <a:solidFill>
                <a:schemeClr val="bg1"/>
              </a:solidFill>
            </a:endParaRPr>
          </a:p>
          <a:p>
            <a:pPr eaLnBrk="1" hangingPunct="1"/>
            <a:endParaRPr lang="it-IT" altLang="it-IT" sz="2000" b="1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z="2000" b="1">
                <a:solidFill>
                  <a:schemeClr val="bg1"/>
                </a:solidFill>
              </a:rPr>
              <a:t>Al termine del ripiegamento:</a:t>
            </a:r>
          </a:p>
          <a:p>
            <a:pPr eaLnBrk="1" hangingPunct="1"/>
            <a:r>
              <a:rPr lang="it-IT" altLang="it-IT" sz="2000" b="1">
                <a:solidFill>
                  <a:srgbClr val="FF9900"/>
                </a:solidFill>
              </a:rPr>
              <a:t>atrio con seno venoso in alto</a:t>
            </a:r>
            <a:r>
              <a:rPr lang="it-IT" altLang="it-IT" sz="2000" b="1">
                <a:solidFill>
                  <a:schemeClr val="bg1"/>
                </a:solidFill>
              </a:rPr>
              <a:t> e</a:t>
            </a:r>
          </a:p>
          <a:p>
            <a:pPr eaLnBrk="1" hangingPunct="1"/>
            <a:r>
              <a:rPr lang="it-IT" altLang="it-IT" sz="2000" b="1">
                <a:solidFill>
                  <a:srgbClr val="FF9900"/>
                </a:solidFill>
              </a:rPr>
              <a:t>ventricolo in basso ( continua nel bulbo/sacco arterioso)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404813"/>
            <a:ext cx="6516687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58750" y="1073150"/>
            <a:ext cx="1292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 sz="2400">
                <a:solidFill>
                  <a:schemeClr val="bg1"/>
                </a:solidFill>
              </a:rPr>
              <a:t>29 giorni</a:t>
            </a: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4643438" y="2441575"/>
            <a:ext cx="1584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Bulbo/Tronco</a:t>
            </a:r>
          </a:p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 arterioso</a:t>
            </a:r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5795963" y="4891088"/>
            <a:ext cx="1747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Ventricolo.</a:t>
            </a:r>
          </a:p>
        </p:txBody>
      </p:sp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4427538" y="836613"/>
            <a:ext cx="2016125" cy="366712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Sacco aortico</a:t>
            </a:r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7667625" y="2565400"/>
            <a:ext cx="1173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Atrio con auricole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1200" y="0"/>
            <a:ext cx="589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58750" y="301625"/>
            <a:ext cx="31178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b="1">
                <a:solidFill>
                  <a:schemeClr val="accent2"/>
                </a:solidFill>
              </a:rPr>
              <a:t>Evoluzione dell’atrio primitivo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76200"/>
            <a:ext cx="59436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9144000" cy="5805487"/>
          </a:xfrm>
          <a:solidFill>
            <a:schemeClr val="accent2"/>
          </a:solidFill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25604" name="Picture 4" descr="scansione0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052513"/>
            <a:ext cx="889317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6516688" y="4868863"/>
            <a:ext cx="2809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b="1">
                <a:solidFill>
                  <a:schemeClr val="bg1"/>
                </a:solidFill>
              </a:rPr>
              <a:t>Setto intermedio</a:t>
            </a: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V="1">
            <a:off x="8172450" y="3068638"/>
            <a:ext cx="142875" cy="172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17541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2400" b="1">
                <a:solidFill>
                  <a:srgbClr val="FF9900"/>
                </a:solidFill>
              </a:rPr>
              <a:t>5° settimana</a:t>
            </a:r>
            <a:r>
              <a:rPr lang="it-IT" altLang="it-IT" sz="2400">
                <a:solidFill>
                  <a:srgbClr val="FF9900"/>
                </a:solidFill>
              </a:rPr>
              <a:t> :</a:t>
            </a:r>
            <a:r>
              <a:rPr lang="it-IT" altLang="it-IT" sz="2400" b="1">
                <a:solidFill>
                  <a:srgbClr val="FF9900"/>
                </a:solidFill>
              </a:rPr>
              <a:t>Formazione setto tra atrio e</a:t>
            </a:r>
            <a:r>
              <a:rPr lang="it-IT" altLang="it-IT" sz="2400">
                <a:solidFill>
                  <a:srgbClr val="FF9900"/>
                </a:solidFill>
              </a:rPr>
              <a:t> </a:t>
            </a:r>
            <a:r>
              <a:rPr lang="it-IT" altLang="it-IT" sz="2400" b="1">
                <a:solidFill>
                  <a:srgbClr val="FF0000"/>
                </a:solidFill>
              </a:rPr>
              <a:t>ventricolo</a:t>
            </a:r>
            <a:r>
              <a:rPr lang="it-IT" altLang="it-IT" sz="2400">
                <a:solidFill>
                  <a:schemeClr val="bg1"/>
                </a:solidFill>
              </a:rPr>
              <a:t>:</a:t>
            </a:r>
            <a:r>
              <a:rPr lang="it-IT" altLang="it-IT" sz="2400" b="1">
                <a:solidFill>
                  <a:schemeClr val="bg1"/>
                </a:solidFill>
              </a:rPr>
              <a:t>Setto intermedio </a:t>
            </a:r>
            <a:r>
              <a:rPr lang="it-IT" altLang="it-IT" sz="2400" b="1">
                <a:solidFill>
                  <a:srgbClr val="FF9900"/>
                </a:solidFill>
              </a:rPr>
              <a:t>:</a:t>
            </a:r>
            <a:r>
              <a:rPr lang="it-IT" altLang="it-IT" sz="2400" b="1">
                <a:solidFill>
                  <a:schemeClr val="bg1"/>
                </a:solidFill>
              </a:rPr>
              <a:t>delimitazione</a:t>
            </a:r>
            <a:r>
              <a:rPr lang="it-IT" altLang="it-IT" sz="2400" b="1">
                <a:solidFill>
                  <a:srgbClr val="FF9900"/>
                </a:solidFill>
              </a:rPr>
              <a:t> </a:t>
            </a:r>
            <a:r>
              <a:rPr lang="it-IT" altLang="it-IT" sz="2400">
                <a:solidFill>
                  <a:schemeClr val="bg1"/>
                </a:solidFill>
              </a:rPr>
              <a:t> </a:t>
            </a:r>
            <a:r>
              <a:rPr lang="it-IT" altLang="it-IT" sz="2400" b="1">
                <a:solidFill>
                  <a:schemeClr val="bg1"/>
                </a:solidFill>
              </a:rPr>
              <a:t>canali atrio ventricolari ds e sn</a:t>
            </a:r>
          </a:p>
          <a:p>
            <a:pPr eaLnBrk="1" hangingPunct="1"/>
            <a:endParaRPr lang="it-IT" altLang="it-IT" sz="2400" b="1">
              <a:solidFill>
                <a:schemeClr val="bg1"/>
              </a:solidFill>
            </a:endParaRPr>
          </a:p>
          <a:p>
            <a:pPr eaLnBrk="1" hangingPunct="1"/>
            <a:endParaRPr lang="it-IT" altLang="it-IT" sz="1800">
              <a:solidFill>
                <a:schemeClr val="bg1"/>
              </a:solidFill>
            </a:endParaRPr>
          </a:p>
          <a:p>
            <a:pPr eaLnBrk="1" hangingPunct="1"/>
            <a:endParaRPr lang="it-IT" altLang="it-IT" sz="1800">
              <a:solidFill>
                <a:schemeClr val="bg1"/>
              </a:solidFill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447675" y="5734050"/>
            <a:ext cx="74374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>
                <a:solidFill>
                  <a:schemeClr val="bg1"/>
                </a:solidFill>
              </a:rPr>
              <a:t>Nel canale atrio ventricolare per proliferazione di cellule mesenchimali compaiono cuscinetti endocardici. Per fusione dei cuscinetti sup. e inf. ,il canale atrio ventricolare viene diviso in due canali atrio ventricolari ds e sn separati dal </a:t>
            </a:r>
            <a:r>
              <a:rPr lang="it-IT" altLang="it-IT" sz="1800" b="1">
                <a:solidFill>
                  <a:srgbClr val="FF0000"/>
                </a:solidFill>
              </a:rPr>
              <a:t>setto intermedio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390525"/>
            <a:ext cx="5472112" cy="577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0" y="0"/>
            <a:ext cx="2268538" cy="5395913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2000">
                <a:solidFill>
                  <a:schemeClr val="bg1"/>
                </a:solidFill>
              </a:rPr>
              <a:t>Formazione del </a:t>
            </a:r>
          </a:p>
          <a:p>
            <a:pPr eaLnBrk="1" hangingPunct="1"/>
            <a:r>
              <a:rPr lang="it-IT" altLang="it-IT" sz="2000" b="1">
                <a:solidFill>
                  <a:schemeClr val="bg1"/>
                </a:solidFill>
              </a:rPr>
              <a:t>setto intermedio </a:t>
            </a:r>
          </a:p>
          <a:p>
            <a:pPr eaLnBrk="1" hangingPunct="1"/>
            <a:r>
              <a:rPr lang="it-IT" altLang="it-IT" sz="2000">
                <a:solidFill>
                  <a:schemeClr val="bg1"/>
                </a:solidFill>
              </a:rPr>
              <a:t>a partire da 4 cuscinetti endocardici destro-sinistro; </a:t>
            </a:r>
            <a:r>
              <a:rPr lang="it-IT" altLang="it-IT" sz="2000" b="1">
                <a:solidFill>
                  <a:schemeClr val="bg1"/>
                </a:solidFill>
              </a:rPr>
              <a:t>superiore-inferiore</a:t>
            </a:r>
          </a:p>
          <a:p>
            <a:pPr eaLnBrk="1" hangingPunct="1"/>
            <a:endParaRPr lang="it-IT" altLang="it-IT" sz="2000" b="1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z="2000" b="1">
                <a:solidFill>
                  <a:schemeClr val="bg1"/>
                </a:solidFill>
              </a:rPr>
              <a:t>Gli orifizi atrio ventricolari saranno le aperture delle future valvole atrio ventricolari:</a:t>
            </a:r>
          </a:p>
          <a:p>
            <a:pPr eaLnBrk="1" hangingPunct="1"/>
            <a:r>
              <a:rPr lang="it-IT" altLang="it-IT" sz="2000" b="1">
                <a:solidFill>
                  <a:schemeClr val="bg1"/>
                </a:solidFill>
              </a:rPr>
              <a:t>tricuspide e mitrale </a:t>
            </a:r>
          </a:p>
          <a:p>
            <a:pPr eaLnBrk="1" hangingPunct="1"/>
            <a:endParaRPr lang="it-IT" altLang="it-IT" b="1">
              <a:solidFill>
                <a:schemeClr val="bg1"/>
              </a:solidFill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7720013" y="3933825"/>
            <a:ext cx="14239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2000"/>
              <a:t>Setto intermedio</a:t>
            </a:r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 flipH="1">
            <a:off x="6516688" y="4508500"/>
            <a:ext cx="115252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0"/>
            <a:ext cx="6227762" cy="639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0" y="3716338"/>
            <a:ext cx="9144000" cy="2530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2000" b="1"/>
              <a:t>2° mese :sviluppo delle </a:t>
            </a:r>
            <a:r>
              <a:rPr lang="it-IT" altLang="it-IT" sz="2000" b="1">
                <a:solidFill>
                  <a:srgbClr val="FF0000"/>
                </a:solidFill>
              </a:rPr>
              <a:t>valvole cardiache</a:t>
            </a:r>
            <a:r>
              <a:rPr lang="it-IT" altLang="it-IT" sz="2000" b="1"/>
              <a:t> (aperture e chiusure sono determinate dalla pressione del sangue</a:t>
            </a:r>
          </a:p>
          <a:p>
            <a:pPr eaLnBrk="1" hangingPunct="1"/>
            <a:r>
              <a:rPr lang="it-IT" altLang="it-IT" sz="2000" b="1">
                <a:solidFill>
                  <a:srgbClr val="FF0000"/>
                </a:solidFill>
              </a:rPr>
              <a:t>Tricuspide a ds (tre cuspidi)</a:t>
            </a:r>
          </a:p>
          <a:p>
            <a:pPr eaLnBrk="1" hangingPunct="1"/>
            <a:r>
              <a:rPr lang="it-IT" altLang="it-IT" sz="2000" b="1">
                <a:solidFill>
                  <a:srgbClr val="FF0000"/>
                </a:solidFill>
              </a:rPr>
              <a:t>Mitrale a sn. (due cuspidi)</a:t>
            </a:r>
          </a:p>
          <a:p>
            <a:pPr eaLnBrk="1" hangingPunct="1"/>
            <a:r>
              <a:rPr lang="it-IT" altLang="it-IT" sz="2000" b="1"/>
              <a:t>(si chiudono  durante la sistole dei ventricoli impedendo che il sangue torni negli atri)</a:t>
            </a:r>
          </a:p>
          <a:p>
            <a:pPr eaLnBrk="1" hangingPunct="1"/>
            <a:r>
              <a:rPr lang="it-IT" altLang="it-IT" sz="2000" b="1"/>
              <a:t>Le corde tendinee  collegano le cuspidi delle valvole atrio ventricolari a muscoli papillari dei ventricoli  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28676" name="Picture 4" descr="20-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1485900"/>
            <a:ext cx="5688012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395288" y="5486400"/>
            <a:ext cx="94202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b="1">
                <a:solidFill>
                  <a:srgbClr val="FF0000"/>
                </a:solidFill>
              </a:rPr>
              <a:t>Allineamento verso destra del setto intermedio o atrio ventricolare che viene alla fine  a trovarsi al centro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0" y="1914525"/>
            <a:ext cx="3332163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2000" b="1">
                <a:solidFill>
                  <a:schemeClr val="bg1"/>
                </a:solidFill>
              </a:rPr>
              <a:t>Tra 5° e 6° settimana</a:t>
            </a:r>
          </a:p>
          <a:p>
            <a:pPr eaLnBrk="1" hangingPunct="1"/>
            <a:r>
              <a:rPr lang="it-IT" altLang="it-IT" sz="2000" b="1">
                <a:solidFill>
                  <a:schemeClr val="bg1"/>
                </a:solidFill>
              </a:rPr>
              <a:t>Allineamento tra atrio e ventricolo:</a:t>
            </a:r>
          </a:p>
          <a:p>
            <a:pPr eaLnBrk="1" hangingPunct="1"/>
            <a:endParaRPr lang="it-IT" altLang="it-IT" sz="2000" b="1">
              <a:solidFill>
                <a:schemeClr val="bg1"/>
              </a:solidFill>
            </a:endParaRPr>
          </a:p>
          <a:p>
            <a:pPr eaLnBrk="1" hangingPunct="1">
              <a:buFontTx/>
              <a:buChar char="•"/>
            </a:pPr>
            <a:r>
              <a:rPr lang="it-IT" altLang="it-IT" sz="2000" b="1">
                <a:solidFill>
                  <a:schemeClr val="bg1"/>
                </a:solidFill>
              </a:rPr>
              <a:t>Orifizio atrio ventricolare con  tricuspide a destra </a:t>
            </a:r>
          </a:p>
          <a:p>
            <a:pPr eaLnBrk="1" hangingPunct="1">
              <a:buFontTx/>
              <a:buChar char="•"/>
            </a:pPr>
            <a:endParaRPr lang="it-IT" altLang="it-IT" sz="2000" b="1">
              <a:solidFill>
                <a:schemeClr val="bg1"/>
              </a:solidFill>
            </a:endParaRPr>
          </a:p>
          <a:p>
            <a:pPr eaLnBrk="1" hangingPunct="1">
              <a:buFontTx/>
              <a:buChar char="•"/>
            </a:pPr>
            <a:r>
              <a:rPr lang="it-IT" altLang="it-IT" sz="2000" b="1">
                <a:solidFill>
                  <a:schemeClr val="bg1"/>
                </a:solidFill>
              </a:rPr>
              <a:t> Orifizio atrio ventricolare con mitrale a sinistra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950913" y="301625"/>
            <a:ext cx="35702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 b="1">
                <a:solidFill>
                  <a:srgbClr val="FF0000"/>
                </a:solidFill>
              </a:rPr>
              <a:t>Tra 5° e  6° settimana</a:t>
            </a:r>
            <a:r>
              <a:rPr lang="it-IT" altLang="it-IT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0"/>
            <a:ext cx="49323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23850" y="404813"/>
            <a:ext cx="3743325" cy="643731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Sepimentazione atrio:formazione del </a:t>
            </a:r>
            <a:r>
              <a:rPr lang="it-IT" altLang="it-IT" sz="3200" b="1">
                <a:solidFill>
                  <a:srgbClr val="FF9900"/>
                </a:solidFill>
              </a:rPr>
              <a:t>setto interatriale</a:t>
            </a:r>
            <a:r>
              <a:rPr lang="it-IT" altLang="it-IT" sz="3200" b="1">
                <a:solidFill>
                  <a:schemeClr val="bg1"/>
                </a:solidFill>
              </a:rPr>
              <a:t> </a:t>
            </a:r>
            <a:r>
              <a:rPr lang="it-IT" altLang="it-IT" sz="3200">
                <a:solidFill>
                  <a:schemeClr val="bg1"/>
                </a:solidFill>
              </a:rPr>
              <a:t>con persistenza nel periodo embrionale di </a:t>
            </a:r>
            <a:r>
              <a:rPr lang="it-IT" altLang="it-IT" sz="3200" b="1">
                <a:solidFill>
                  <a:srgbClr val="FF9900"/>
                </a:solidFill>
              </a:rPr>
              <a:t>forami</a:t>
            </a:r>
          </a:p>
          <a:p>
            <a:pPr eaLnBrk="1" hangingPunct="1"/>
            <a:r>
              <a:rPr lang="it-IT" altLang="it-IT" sz="3200">
                <a:solidFill>
                  <a:srgbClr val="FF9900"/>
                </a:solidFill>
              </a:rPr>
              <a:t> </a:t>
            </a:r>
            <a:r>
              <a:rPr lang="it-IT" altLang="it-IT" sz="3200" b="1">
                <a:solidFill>
                  <a:srgbClr val="FF9900"/>
                </a:solidFill>
              </a:rPr>
              <a:t>e dotti</a:t>
            </a:r>
            <a:r>
              <a:rPr lang="it-IT" altLang="it-IT" sz="3200" b="1">
                <a:solidFill>
                  <a:schemeClr val="bg1"/>
                </a:solidFill>
              </a:rPr>
              <a:t> </a:t>
            </a:r>
            <a:r>
              <a:rPr lang="it-IT" altLang="it-IT" sz="3200">
                <a:solidFill>
                  <a:schemeClr val="bg1"/>
                </a:solidFill>
              </a:rPr>
              <a:t>che permettono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 fino alla nascita di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 circuitare il sangue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 da destra a sinistra ed evitare </a:t>
            </a:r>
          </a:p>
          <a:p>
            <a:pPr eaLnBrk="1" hangingPunct="1"/>
            <a:r>
              <a:rPr lang="it-IT" altLang="it-IT" sz="3200">
                <a:solidFill>
                  <a:schemeClr val="bg1"/>
                </a:solidFill>
              </a:rPr>
              <a:t>il circolo polmonare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479925" y="14288"/>
            <a:ext cx="33655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 b="1">
                <a:solidFill>
                  <a:srgbClr val="FF0000"/>
                </a:solidFill>
              </a:rPr>
              <a:t>Fine 4° -7° settimana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0"/>
            <a:ext cx="4638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568325"/>
            <a:ext cx="2195513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3200" b="1"/>
              <a:t>Septum primum e septum secundum.</a:t>
            </a:r>
          </a:p>
          <a:p>
            <a:pPr eaLnBrk="1" hangingPunct="1"/>
            <a:endParaRPr lang="it-IT" altLang="it-IT" sz="3200" b="1"/>
          </a:p>
          <a:p>
            <a:pPr eaLnBrk="1" hangingPunct="1"/>
            <a:r>
              <a:rPr lang="it-IT" altLang="it-IT" sz="3200" b="1"/>
              <a:t>Persistenza </a:t>
            </a:r>
          </a:p>
          <a:p>
            <a:pPr eaLnBrk="1" hangingPunct="1"/>
            <a:r>
              <a:rPr lang="it-IT" altLang="it-IT" sz="3200" b="1"/>
              <a:t>forame ovale e </a:t>
            </a:r>
          </a:p>
          <a:p>
            <a:pPr eaLnBrk="1" hangingPunct="1"/>
            <a:r>
              <a:rPr lang="it-IT" altLang="it-IT" sz="3200" b="1"/>
              <a:t>ostium secundum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927850" y="2420938"/>
            <a:ext cx="21113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2000"/>
              <a:t>Ostium secundum</a:t>
            </a:r>
            <a:r>
              <a:rPr lang="it-IT" altLang="it-IT"/>
              <a:t> 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6927850" y="4722813"/>
            <a:ext cx="1571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 sz="2000"/>
              <a:t>Forame ovale</a:t>
            </a:r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 flipH="1">
            <a:off x="5292725" y="4941888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 flipH="1" flipV="1">
            <a:off x="5580063" y="2708275"/>
            <a:ext cx="1296987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6877050" y="981075"/>
            <a:ext cx="1795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 sz="2000"/>
              <a:t>Ostium primum</a:t>
            </a:r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 flipH="1" flipV="1">
            <a:off x="5580063" y="1125538"/>
            <a:ext cx="1152525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524000"/>
          </a:xfrm>
          <a:solidFill>
            <a:schemeClr val="accent2"/>
          </a:solidFill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4100" name="Picture 4" descr="9-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0"/>
            <a:ext cx="467995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319338" y="2346325"/>
            <a:ext cx="248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 sz="2000" b="1"/>
              <a:t>Dalla splancnopleura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559425" y="1936750"/>
            <a:ext cx="35845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2400" b="1">
                <a:solidFill>
                  <a:schemeClr val="bg1"/>
                </a:solidFill>
              </a:rPr>
              <a:t>Tra 3° e 4° sett.</a:t>
            </a:r>
          </a:p>
          <a:p>
            <a:pPr eaLnBrk="1" hangingPunct="1"/>
            <a:r>
              <a:rPr lang="it-IT" altLang="it-IT" sz="2400" b="1">
                <a:solidFill>
                  <a:schemeClr val="bg1"/>
                </a:solidFill>
              </a:rPr>
              <a:t>Tre reti simmetriche </a:t>
            </a:r>
          </a:p>
          <a:p>
            <a:pPr eaLnBrk="1" hangingPunct="1"/>
            <a:r>
              <a:rPr lang="it-IT" altLang="it-IT" sz="2400" b="1">
                <a:solidFill>
                  <a:schemeClr val="bg1"/>
                </a:solidFill>
              </a:rPr>
              <a:t>di vasi: embrionale,   vitellina</a:t>
            </a:r>
          </a:p>
          <a:p>
            <a:pPr eaLnBrk="1" hangingPunct="1"/>
            <a:r>
              <a:rPr lang="it-IT" altLang="it-IT" sz="2400" b="1">
                <a:solidFill>
                  <a:schemeClr val="bg1"/>
                </a:solidFill>
              </a:rPr>
              <a:t> e ombelicale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487988" y="569913"/>
            <a:ext cx="2933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App.cardiovascolare deriva </a:t>
            </a:r>
          </a:p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dal  mesoderma splancnico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3174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31748" name="Picture 6" descr="scansione00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39700"/>
            <a:ext cx="87503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32772" name="Picture 4" descr="scansione00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33796" name="Picture 4" descr="scansione00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30163"/>
            <a:ext cx="7704137" cy="717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34819" name="Segnaposto contenuto 2"/>
          <p:cNvSpPr>
            <a:spLocks noGrp="1"/>
          </p:cNvSpPr>
          <p:nvPr>
            <p:ph idx="1"/>
          </p:nvPr>
        </p:nvSpPr>
        <p:spPr>
          <a:xfrm>
            <a:off x="0" y="188913"/>
            <a:ext cx="9144000" cy="5907087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it-IT" altLang="it-IT" sz="4400" b="1" smtClean="0">
                <a:solidFill>
                  <a:schemeClr val="bg1"/>
                </a:solidFill>
              </a:rPr>
              <a:t>Se il forame ovale si chiude in epoca prenatale,  si ha massiccia ipertrofia dell’atrio e del ventricolo ds ,insufficiente sviluppo cuore sinistro e morte subito dopo la nascita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35843" name="Segnaposto contenuto 2"/>
          <p:cNvSpPr>
            <a:spLocks noGrp="1"/>
          </p:cNvSpPr>
          <p:nvPr>
            <p:ph idx="1"/>
          </p:nvPr>
        </p:nvSpPr>
        <p:spPr>
          <a:xfrm>
            <a:off x="685800" y="476250"/>
            <a:ext cx="7772400" cy="5619750"/>
          </a:xfrm>
          <a:solidFill>
            <a:schemeClr val="accent2"/>
          </a:solidFill>
        </p:spPr>
        <p:txBody>
          <a:bodyPr/>
          <a:lstStyle/>
          <a:p>
            <a:pPr eaLnBrk="1" hangingPunct="1"/>
            <a:endParaRPr lang="it-IT" altLang="it-IT" b="1" smtClean="0">
              <a:solidFill>
                <a:schemeClr val="bg1"/>
              </a:solidFill>
            </a:endParaRPr>
          </a:p>
          <a:p>
            <a:pPr eaLnBrk="1" hangingPunct="1"/>
            <a:endParaRPr lang="it-IT" altLang="it-IT" b="1" smtClean="0">
              <a:solidFill>
                <a:schemeClr val="bg1"/>
              </a:solidFill>
            </a:endParaRPr>
          </a:p>
          <a:p>
            <a:pPr eaLnBrk="1" hangingPunct="1"/>
            <a:endParaRPr lang="it-IT" altLang="it-IT" b="1" smtClean="0">
              <a:solidFill>
                <a:schemeClr val="bg1"/>
              </a:solidFill>
            </a:endParaRPr>
          </a:p>
          <a:p>
            <a:pPr eaLnBrk="1" hangingPunct="1"/>
            <a:endParaRPr lang="it-IT" altLang="it-IT" b="1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it-IT" altLang="it-IT" b="1" smtClean="0">
                <a:solidFill>
                  <a:schemeClr val="bg1"/>
                </a:solidFill>
              </a:rPr>
              <a:t>    SEPIMENTAZIONE VENTRICOLO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404813"/>
            <a:ext cx="6516687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58750" y="1073150"/>
            <a:ext cx="1292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 sz="2400">
                <a:solidFill>
                  <a:schemeClr val="bg1"/>
                </a:solidFill>
              </a:rPr>
              <a:t>29 giorni</a:t>
            </a:r>
          </a:p>
        </p:txBody>
      </p:sp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4643438" y="2441575"/>
            <a:ext cx="1584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Bulbo/Tronco</a:t>
            </a:r>
          </a:p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 arterioso</a:t>
            </a:r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5795963" y="4891088"/>
            <a:ext cx="17478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Ventricolo.</a:t>
            </a:r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4427538" y="836613"/>
            <a:ext cx="2016125" cy="366712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Sacco aortico</a:t>
            </a:r>
          </a:p>
        </p:txBody>
      </p:sp>
      <p:sp>
        <p:nvSpPr>
          <p:cNvPr id="36871" name="Text Box 9"/>
          <p:cNvSpPr txBox="1">
            <a:spLocks noChangeArrowheads="1"/>
          </p:cNvSpPr>
          <p:nvPr/>
        </p:nvSpPr>
        <p:spPr bwMode="auto">
          <a:xfrm>
            <a:off x="7667625" y="2565400"/>
            <a:ext cx="1173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Atrio con auricole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0"/>
            <a:ext cx="5003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0" y="0"/>
            <a:ext cx="3763963" cy="747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2400" b="1">
                <a:solidFill>
                  <a:schemeClr val="bg1"/>
                </a:solidFill>
              </a:rPr>
              <a:t>Sepimentazione del tronco arterioso  (5° settimana)</a:t>
            </a:r>
          </a:p>
          <a:p>
            <a:pPr eaLnBrk="1" hangingPunct="1"/>
            <a:endParaRPr lang="it-IT" altLang="it-IT" sz="2400" b="1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z="2400" b="1">
                <a:solidFill>
                  <a:schemeClr val="bg1"/>
                </a:solidFill>
              </a:rPr>
              <a:t>Comparsa del </a:t>
            </a:r>
          </a:p>
          <a:p>
            <a:pPr eaLnBrk="1" hangingPunct="1"/>
            <a:endParaRPr lang="it-IT" altLang="it-IT" sz="2400" b="1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z="2400" b="1">
                <a:solidFill>
                  <a:schemeClr val="bg1"/>
                </a:solidFill>
              </a:rPr>
              <a:t> </a:t>
            </a:r>
            <a:r>
              <a:rPr lang="it-IT" altLang="it-IT" sz="2400" b="1">
                <a:solidFill>
                  <a:srgbClr val="FF9900"/>
                </a:solidFill>
              </a:rPr>
              <a:t>setto elicoidale trunci o</a:t>
            </a:r>
          </a:p>
          <a:p>
            <a:pPr eaLnBrk="1" hangingPunct="1"/>
            <a:r>
              <a:rPr lang="it-IT" altLang="it-IT" sz="2400" b="1">
                <a:solidFill>
                  <a:srgbClr val="FF9900"/>
                </a:solidFill>
              </a:rPr>
              <a:t>troncoconico</a:t>
            </a:r>
            <a:r>
              <a:rPr lang="it-IT" altLang="it-IT" sz="2400" b="1">
                <a:solidFill>
                  <a:schemeClr val="bg1"/>
                </a:solidFill>
              </a:rPr>
              <a:t> (ha andamento a spirale ) che divide  il tronco  arterioso in due grossi vasi:</a:t>
            </a:r>
          </a:p>
          <a:p>
            <a:pPr eaLnBrk="1" hangingPunct="1"/>
            <a:endParaRPr lang="it-IT" altLang="it-IT" sz="2400" b="1">
              <a:solidFill>
                <a:schemeClr val="bg1"/>
              </a:solidFill>
            </a:endParaRPr>
          </a:p>
          <a:p>
            <a:pPr eaLnBrk="1" hangingPunct="1">
              <a:buFontTx/>
              <a:buChar char="•"/>
            </a:pPr>
            <a:r>
              <a:rPr lang="it-IT" altLang="it-IT" sz="2400" b="1">
                <a:solidFill>
                  <a:srgbClr val="FF9900"/>
                </a:solidFill>
              </a:rPr>
              <a:t>aorta</a:t>
            </a:r>
            <a:r>
              <a:rPr lang="it-IT" altLang="it-IT" sz="2400" b="1">
                <a:solidFill>
                  <a:srgbClr val="FF0000"/>
                </a:solidFill>
              </a:rPr>
              <a:t> </a:t>
            </a:r>
            <a:r>
              <a:rPr lang="it-IT" altLang="it-IT" sz="2400" b="1">
                <a:solidFill>
                  <a:schemeClr val="bg1"/>
                </a:solidFill>
              </a:rPr>
              <a:t> che parte dal ventricolo sinistro)</a:t>
            </a:r>
          </a:p>
          <a:p>
            <a:pPr eaLnBrk="1" hangingPunct="1"/>
            <a:endParaRPr lang="it-IT" altLang="it-IT" sz="2400" b="1">
              <a:solidFill>
                <a:schemeClr val="bg1"/>
              </a:solidFill>
            </a:endParaRPr>
          </a:p>
          <a:p>
            <a:pPr eaLnBrk="1" hangingPunct="1">
              <a:buFontTx/>
              <a:buChar char="•"/>
            </a:pPr>
            <a:r>
              <a:rPr lang="it-IT" altLang="it-IT" sz="2400" b="1">
                <a:solidFill>
                  <a:srgbClr val="FF9900"/>
                </a:solidFill>
              </a:rPr>
              <a:t>tronco polmonare</a:t>
            </a:r>
            <a:r>
              <a:rPr lang="it-IT" altLang="it-IT" sz="2400" b="1">
                <a:solidFill>
                  <a:schemeClr val="bg1"/>
                </a:solidFill>
              </a:rPr>
              <a:t> che parte dal ventricolo destro)</a:t>
            </a:r>
          </a:p>
          <a:p>
            <a:pPr eaLnBrk="1" hangingPunct="1">
              <a:buFontTx/>
              <a:buChar char="•"/>
            </a:pPr>
            <a:endParaRPr lang="it-IT" altLang="it-IT" sz="2400" b="1">
              <a:solidFill>
                <a:schemeClr val="bg1"/>
              </a:solidFill>
            </a:endParaRPr>
          </a:p>
          <a:p>
            <a:pPr eaLnBrk="1" hangingPunct="1">
              <a:buFontTx/>
              <a:buChar char="•"/>
            </a:pPr>
            <a:endParaRPr lang="it-IT" altLang="it-IT" sz="2400" b="1">
              <a:solidFill>
                <a:schemeClr val="bg1"/>
              </a:solidFill>
            </a:endParaRPr>
          </a:p>
          <a:p>
            <a:pPr eaLnBrk="1" hangingPunct="1">
              <a:buFontTx/>
              <a:buChar char="•"/>
            </a:pPr>
            <a:endParaRPr lang="it-IT" altLang="it-IT" sz="2400" b="1">
              <a:solidFill>
                <a:schemeClr val="bg1"/>
              </a:solidFill>
            </a:endParaRPr>
          </a:p>
          <a:p>
            <a:pPr eaLnBrk="1" hangingPunct="1"/>
            <a:endParaRPr lang="it-IT" altLang="it-IT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333375"/>
            <a:ext cx="6248400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158750" y="87788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it-IT" altLang="it-IT"/>
          </a:p>
        </p:txBody>
      </p: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87313" y="73501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it-IT" altLang="it-IT"/>
          </a:p>
        </p:txBody>
      </p:sp>
      <p:sp>
        <p:nvSpPr>
          <p:cNvPr id="38917" name="Text Box 7"/>
          <p:cNvSpPr txBox="1">
            <a:spLocks noChangeArrowheads="1"/>
          </p:cNvSpPr>
          <p:nvPr/>
        </p:nvSpPr>
        <p:spPr bwMode="auto">
          <a:xfrm>
            <a:off x="87313" y="0"/>
            <a:ext cx="2755900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b="1">
                <a:solidFill>
                  <a:schemeClr val="bg1"/>
                </a:solidFill>
              </a:rPr>
              <a:t>Dal septum trunci :tre proliferazioni membranose che si accollano al septum inferius determinando </a:t>
            </a:r>
            <a:r>
              <a:rPr lang="it-IT" altLang="it-IT" b="1">
                <a:solidFill>
                  <a:srgbClr val="FF0000"/>
                </a:solidFill>
              </a:rPr>
              <a:t>chiusura del setto interventricolare</a:t>
            </a:r>
            <a:r>
              <a:rPr lang="it-IT" altLang="it-IT" b="1">
                <a:solidFill>
                  <a:schemeClr val="bg1"/>
                </a:solidFill>
              </a:rPr>
              <a:t> dopo la 7° settimana </a:t>
            </a:r>
          </a:p>
        </p:txBody>
      </p:sp>
      <p:sp>
        <p:nvSpPr>
          <p:cNvPr id="38918" name="Line 8"/>
          <p:cNvSpPr>
            <a:spLocks noChangeShapeType="1"/>
          </p:cNvSpPr>
          <p:nvPr/>
        </p:nvSpPr>
        <p:spPr bwMode="auto">
          <a:xfrm>
            <a:off x="2124075" y="1484313"/>
            <a:ext cx="338455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0"/>
            <a:ext cx="8229600" cy="6858000"/>
          </a:xfrm>
          <a:solidFill>
            <a:schemeClr val="accent2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it-IT" smtClean="0">
                <a:solidFill>
                  <a:schemeClr val="bg1"/>
                </a:solidFill>
              </a:rPr>
              <a:t>  </a:t>
            </a:r>
            <a:r>
              <a:rPr lang="it-IT" altLang="it-IT" sz="2400" smtClean="0">
                <a:solidFill>
                  <a:schemeClr val="bg1"/>
                </a:solidFill>
              </a:rPr>
              <a:t>LE CRESTE  NEURALI  NELLO  SVILUPPO DEL CUORE: ruolo nella formazione del tronco aortico- polmonare </a:t>
            </a:r>
            <a:r>
              <a:rPr lang="it-IT" altLang="it-IT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9940" name="Picture 4" descr="img071"/>
          <p:cNvPicPr>
            <a:picLocks noChangeAspect="1" noChangeArrowheads="1"/>
          </p:cNvPicPr>
          <p:nvPr/>
        </p:nvPicPr>
        <p:blipFill>
          <a:blip r:embed="rId2"/>
          <a:srcRect l="14191" t="36293" r="3273" b="8908"/>
          <a:stretch>
            <a:fillRect/>
          </a:stretch>
        </p:blipFill>
        <p:spPr bwMode="auto">
          <a:xfrm>
            <a:off x="1403350" y="1066800"/>
            <a:ext cx="6324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40964" name="Picture 4" descr="20-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476250"/>
            <a:ext cx="5508625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0" y="0"/>
            <a:ext cx="3851275" cy="77168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b="1">
                <a:solidFill>
                  <a:srgbClr val="FF9900"/>
                </a:solidFill>
              </a:rPr>
              <a:t>SEPIMENTAZIONE VENTRICOLO  </a:t>
            </a:r>
          </a:p>
          <a:p>
            <a:pPr eaLnBrk="1" hangingPunct="1"/>
            <a:endParaRPr lang="it-IT" altLang="it-IT" b="1">
              <a:solidFill>
                <a:srgbClr val="FF0000"/>
              </a:solidFill>
            </a:endParaRPr>
          </a:p>
          <a:p>
            <a:pPr eaLnBrk="1" hangingPunct="1"/>
            <a:endParaRPr lang="it-IT" altLang="it-IT" b="1">
              <a:solidFill>
                <a:srgbClr val="FF9900"/>
              </a:solidFill>
            </a:endParaRPr>
          </a:p>
          <a:p>
            <a:pPr eaLnBrk="1" hangingPunct="1"/>
            <a:endParaRPr lang="it-IT" altLang="it-IT" sz="2000" b="1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b="1">
                <a:solidFill>
                  <a:schemeClr val="bg1"/>
                </a:solidFill>
              </a:rPr>
              <a:t>Concorrono alla divisione del ventricolo due setti:</a:t>
            </a:r>
          </a:p>
          <a:p>
            <a:pPr eaLnBrk="1" hangingPunct="1">
              <a:buFontTx/>
              <a:buChar char="•"/>
            </a:pPr>
            <a:r>
              <a:rPr lang="it-IT" altLang="it-IT" b="1">
                <a:solidFill>
                  <a:srgbClr val="FF9900"/>
                </a:solidFill>
              </a:rPr>
              <a:t>Septum inferius</a:t>
            </a:r>
            <a:r>
              <a:rPr lang="it-IT" altLang="it-IT" b="1">
                <a:solidFill>
                  <a:schemeClr val="bg1"/>
                </a:solidFill>
              </a:rPr>
              <a:t> ( di tipo  muscolare)</a:t>
            </a:r>
          </a:p>
          <a:p>
            <a:pPr eaLnBrk="1" hangingPunct="1">
              <a:buFontTx/>
              <a:buChar char="•"/>
            </a:pPr>
            <a:endParaRPr lang="it-IT" altLang="it-IT" b="1">
              <a:solidFill>
                <a:schemeClr val="bg1"/>
              </a:solidFill>
            </a:endParaRPr>
          </a:p>
          <a:p>
            <a:pPr eaLnBrk="1" hangingPunct="1">
              <a:buFontTx/>
              <a:buChar char="•"/>
            </a:pPr>
            <a:r>
              <a:rPr lang="it-IT" altLang="it-IT" b="1">
                <a:solidFill>
                  <a:schemeClr val="bg1"/>
                </a:solidFill>
              </a:rPr>
              <a:t> </a:t>
            </a:r>
            <a:r>
              <a:rPr lang="it-IT" altLang="it-IT" b="1">
                <a:solidFill>
                  <a:srgbClr val="FF9900"/>
                </a:solidFill>
              </a:rPr>
              <a:t>Septum trunci</a:t>
            </a:r>
            <a:r>
              <a:rPr lang="it-IT" altLang="it-IT"/>
              <a:t> </a:t>
            </a:r>
            <a:r>
              <a:rPr lang="it-IT" altLang="it-IT">
                <a:solidFill>
                  <a:schemeClr val="bg1"/>
                </a:solidFill>
              </a:rPr>
              <a:t>(o setto troncoconico, punto di incontro delle </a:t>
            </a:r>
            <a:r>
              <a:rPr lang="it-IT" altLang="it-IT"/>
              <a:t> </a:t>
            </a:r>
            <a:r>
              <a:rPr lang="it-IT" altLang="it-IT" b="1">
                <a:solidFill>
                  <a:schemeClr val="bg1"/>
                </a:solidFill>
              </a:rPr>
              <a:t>creste del tronco arterioso</a:t>
            </a:r>
            <a:r>
              <a:rPr lang="it-IT" altLang="it-IT" sz="2000" b="1">
                <a:solidFill>
                  <a:schemeClr val="bg1"/>
                </a:solidFill>
              </a:rPr>
              <a:t> ) </a:t>
            </a:r>
          </a:p>
          <a:p>
            <a:pPr eaLnBrk="1" hangingPunct="1"/>
            <a:endParaRPr lang="it-IT" altLang="it-IT" sz="2000" b="1">
              <a:solidFill>
                <a:schemeClr val="bg1"/>
              </a:solidFill>
            </a:endParaRPr>
          </a:p>
          <a:p>
            <a:pPr eaLnBrk="1" hangingPunct="1"/>
            <a:endParaRPr lang="it-IT" altLang="it-IT" sz="2000" b="1">
              <a:solidFill>
                <a:schemeClr val="bg1"/>
              </a:solidFill>
            </a:endParaRPr>
          </a:p>
          <a:p>
            <a:pPr eaLnBrk="1" hangingPunct="1"/>
            <a:endParaRPr lang="it-IT" altLang="it-IT" sz="2000" b="1">
              <a:solidFill>
                <a:schemeClr val="bg1"/>
              </a:solidFill>
            </a:endParaRPr>
          </a:p>
          <a:p>
            <a:pPr eaLnBrk="1" hangingPunct="1"/>
            <a:endParaRPr lang="it-IT" altLang="it-IT" b="1">
              <a:solidFill>
                <a:schemeClr val="bg1"/>
              </a:solidFill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4048125" y="-130175"/>
            <a:ext cx="37957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 b="1">
                <a:solidFill>
                  <a:schemeClr val="bg1"/>
                </a:solidFill>
              </a:rPr>
              <a:t>Durante la 5° settimana</a:t>
            </a:r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 flipV="1">
            <a:off x="2771775" y="2565400"/>
            <a:ext cx="4968875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 flipH="1">
            <a:off x="3563938" y="3500438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0969" name="Line 9"/>
          <p:cNvSpPr>
            <a:spLocks noChangeShapeType="1"/>
          </p:cNvSpPr>
          <p:nvPr/>
        </p:nvSpPr>
        <p:spPr bwMode="auto">
          <a:xfrm flipV="1">
            <a:off x="2700338" y="4292600"/>
            <a:ext cx="2447925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52500"/>
            <a:ext cx="86868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SISTEMA DI CONDUZIONE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00213"/>
            <a:ext cx="7772400" cy="4395787"/>
          </a:xfrm>
          <a:solidFill>
            <a:schemeClr val="accent2"/>
          </a:solidFill>
        </p:spPr>
        <p:txBody>
          <a:bodyPr/>
          <a:lstStyle/>
          <a:p>
            <a:pPr lvl="4" eaLnBrk="1" hangingPunct="1">
              <a:buFontTx/>
              <a:buNone/>
            </a:pPr>
            <a:endParaRPr lang="it-IT" altLang="it-IT" smtClean="0"/>
          </a:p>
        </p:txBody>
      </p:sp>
      <p:pic>
        <p:nvPicPr>
          <p:cNvPr id="41988" name="Picture 4" descr="20-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475" y="1916113"/>
            <a:ext cx="5724525" cy="4941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0" y="1628775"/>
            <a:ext cx="3276600" cy="4064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2000" b="1">
                <a:solidFill>
                  <a:schemeClr val="bg1"/>
                </a:solidFill>
              </a:rPr>
              <a:t>Potenziali di azione miogenici  generati da cardiomiociti che originano  dal miocardio, inclini a depolarizzare spontaneamente (pacemaker)</a:t>
            </a:r>
          </a:p>
          <a:p>
            <a:pPr eaLnBrk="1" hangingPunct="1"/>
            <a:endParaRPr lang="it-IT" altLang="it-IT" sz="2000" b="1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z="2000" b="1">
                <a:solidFill>
                  <a:schemeClr val="bg1"/>
                </a:solidFill>
              </a:rPr>
              <a:t>Dopo la  formazione del sistema di conduzione  il cuore comincia a pulsare con battito altamente ritmico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3471863" y="1770063"/>
            <a:ext cx="2397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 sz="2000" b="1"/>
              <a:t>2 regioni pacemaker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 smtClean="0"/>
              <a:t>Il tessuto di conduzione cardiaco su cui agiscono simpatico e parasimpatico</a:t>
            </a:r>
            <a:br>
              <a:rPr lang="it-IT" altLang="it-IT" sz="3600" smtClean="0"/>
            </a:br>
            <a:r>
              <a:rPr lang="it-IT" altLang="it-IT" sz="800" smtClean="0"/>
              <a:t>http://www.heart-vessels.com/cardiology-exams/electro-physiological-exploration.php</a:t>
            </a:r>
          </a:p>
        </p:txBody>
      </p:sp>
      <p:pic>
        <p:nvPicPr>
          <p:cNvPr id="43011" name="Picture 3" descr="Tessuto nodale branche di conduzione electro-physiologic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628775"/>
            <a:ext cx="6408738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0"/>
            <a:ext cx="8785225" cy="6858000"/>
          </a:xfrm>
          <a:solidFill>
            <a:schemeClr val="accent2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mtClean="0">
                <a:solidFill>
                  <a:schemeClr val="bg1"/>
                </a:solidFill>
              </a:rPr>
              <a:t>All’inizio il pacemaker  si trova nella porzione caudale del tubo cardiaco sinistro. </a:t>
            </a:r>
          </a:p>
          <a:p>
            <a:pPr eaLnBrk="1" hangingPunct="1">
              <a:lnSpc>
                <a:spcPct val="90000"/>
              </a:lnSpc>
            </a:pPr>
            <a:endParaRPr lang="it-IT" altLang="it-IT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it-IT" smtClean="0">
                <a:solidFill>
                  <a:schemeClr val="bg1"/>
                </a:solidFill>
              </a:rPr>
              <a:t>Dopo la fusione dei due tubuli , si trova nel seno venoso</a:t>
            </a:r>
          </a:p>
          <a:p>
            <a:pPr eaLnBrk="1" hangingPunct="1">
              <a:lnSpc>
                <a:spcPct val="90000"/>
              </a:lnSpc>
            </a:pPr>
            <a:endParaRPr lang="it-IT" altLang="it-IT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it-IT" smtClean="0">
                <a:solidFill>
                  <a:schemeClr val="bg1"/>
                </a:solidFill>
              </a:rPr>
              <a:t> Quando il seno venoso è incorporato nell’atrio ,il pacemaker viene a trovarsi  vicino allo sbocco vena cava superiore (</a:t>
            </a:r>
            <a:r>
              <a:rPr lang="it-IT" altLang="it-IT" smtClean="0">
                <a:solidFill>
                  <a:srgbClr val="FF9900"/>
                </a:solidFill>
              </a:rPr>
              <a:t>nodo seno atriale</a:t>
            </a:r>
            <a:r>
              <a:rPr lang="it-IT" altLang="it-IT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it-IT" altLang="it-IT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it-IT" smtClean="0">
                <a:solidFill>
                  <a:srgbClr val="FF9900"/>
                </a:solidFill>
              </a:rPr>
              <a:t>Nodo atrio ventricolare e fascio di His</a:t>
            </a:r>
            <a:r>
              <a:rPr lang="it-IT" altLang="it-IT" smtClean="0">
                <a:solidFill>
                  <a:schemeClr val="bg1"/>
                </a:solidFill>
              </a:rPr>
              <a:t> derivano da cellule del  seno venoso e del canale atrio ventricolare che si localizzano definitivamente alla base del setto interatriale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solidFill>
            <a:schemeClr val="accent2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it-IT" altLang="it-IT" smtClean="0"/>
          </a:p>
        </p:txBody>
      </p:sp>
      <p:pic>
        <p:nvPicPr>
          <p:cNvPr id="45060" name="Picture 4" descr="scansione00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0"/>
            <a:ext cx="7164387" cy="66865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87313" y="0"/>
            <a:ext cx="2036762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b="1">
                <a:solidFill>
                  <a:srgbClr val="FF0000"/>
                </a:solidFill>
              </a:rPr>
              <a:t>Processi </a:t>
            </a:r>
          </a:p>
          <a:p>
            <a:pPr eaLnBrk="1" hangingPunct="1"/>
            <a:r>
              <a:rPr lang="it-IT" altLang="it-IT" b="1">
                <a:solidFill>
                  <a:srgbClr val="FF0000"/>
                </a:solidFill>
              </a:rPr>
              <a:t>Molecolari</a:t>
            </a:r>
          </a:p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Migrazione</a:t>
            </a:r>
            <a:endParaRPr lang="it-IT" altLang="it-IT"/>
          </a:p>
          <a:p>
            <a:pPr eaLnBrk="1" hangingPunct="1"/>
            <a:r>
              <a:rPr lang="it-IT" altLang="it-IT">
                <a:solidFill>
                  <a:schemeClr val="bg1"/>
                </a:solidFill>
              </a:rPr>
              <a:t>dei progenitori cardiaci  da epiblasto, organizzati nello stesso ordine antero –posteriore della futura posizione nel cuore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8600"/>
            <a:ext cx="9144000" cy="6629400"/>
          </a:xfrm>
          <a:solidFill>
            <a:schemeClr val="accent2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mtClean="0">
                <a:solidFill>
                  <a:schemeClr val="bg1"/>
                </a:solidFill>
              </a:rPr>
              <a:t>   Induzione cardiogenica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mtClean="0">
                <a:solidFill>
                  <a:schemeClr val="bg1"/>
                </a:solidFill>
              </a:rPr>
              <a:t>Durante la gastrulazione i progenitori cardiaci si organizzano nelle due aree formanti il cuore: campo cardiaco primario e campo cardiaco secondario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mtClean="0">
                <a:solidFill>
                  <a:schemeClr val="bg1"/>
                </a:solidFill>
              </a:rPr>
              <a:t>Fibronectina importante per dirigere movimento cellule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mtClean="0">
                <a:solidFill>
                  <a:srgbClr val="FF0000"/>
                </a:solidFill>
              </a:rPr>
              <a:t>  </a:t>
            </a:r>
            <a:r>
              <a:rPr lang="it-IT" altLang="it-IT" smtClean="0">
                <a:solidFill>
                  <a:srgbClr val="FF9900"/>
                </a:solidFill>
              </a:rPr>
              <a:t>Processi di induzione e inibizione 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mtClean="0">
                <a:solidFill>
                  <a:schemeClr val="bg1"/>
                </a:solidFill>
              </a:rPr>
              <a:t>Segnali positivi dall’endoderma (BMP2, FGF 8, SHH CRESCENT)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mtClean="0">
                <a:solidFill>
                  <a:schemeClr val="bg1"/>
                </a:solidFill>
              </a:rPr>
              <a:t>Segnali negativi dall’ectoderma ,dal nodo di Hensen e dal mesoderma (WNT3a,8c) portano all’induzione di </a:t>
            </a:r>
            <a:r>
              <a:rPr lang="it-IT" altLang="it-IT" smtClean="0">
                <a:solidFill>
                  <a:srgbClr val="FF9900"/>
                </a:solidFill>
              </a:rPr>
              <a:t>NKX2.5</a:t>
            </a:r>
            <a:r>
              <a:rPr lang="it-IT" altLang="it-IT" smtClean="0">
                <a:solidFill>
                  <a:schemeClr val="bg1"/>
                </a:solidFill>
              </a:rPr>
              <a:t> e </a:t>
            </a:r>
            <a:r>
              <a:rPr lang="it-IT" altLang="it-IT" smtClean="0">
                <a:solidFill>
                  <a:srgbClr val="FF0000"/>
                </a:solidFill>
              </a:rPr>
              <a:t> </a:t>
            </a:r>
            <a:r>
              <a:rPr lang="it-IT" altLang="it-IT" smtClean="0">
                <a:solidFill>
                  <a:schemeClr val="bg1"/>
                </a:solidFill>
              </a:rPr>
              <a:t>restringono l’induzione cardiogenica ad una specifica popolazione di cellule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47108" name="Picture 4" descr="scansione0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9538"/>
            <a:ext cx="91440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33375"/>
            <a:ext cx="2195513" cy="6524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2000" b="1" smtClean="0">
                <a:solidFill>
                  <a:srgbClr val="FF9900"/>
                </a:solidFill>
              </a:rPr>
              <a:t>Circolazione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2000" b="1" smtClean="0">
                <a:solidFill>
                  <a:srgbClr val="FF9900"/>
                </a:solidFill>
              </a:rPr>
              <a:t>Prenatale (placenta fornisce sangue ossigenato)</a:t>
            </a:r>
          </a:p>
          <a:p>
            <a:pPr eaLnBrk="1" hangingPunct="1">
              <a:lnSpc>
                <a:spcPct val="80000"/>
              </a:lnSpc>
            </a:pPr>
            <a:endParaRPr lang="it-IT" altLang="it-IT" sz="2000" smtClean="0">
              <a:solidFill>
                <a:srgbClr val="FF99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it-IT" altLang="it-IT" sz="2000" smtClean="0">
                <a:solidFill>
                  <a:schemeClr val="bg1"/>
                </a:solidFill>
              </a:rPr>
              <a:t>3 cortocircuiti</a:t>
            </a:r>
          </a:p>
          <a:p>
            <a:pPr eaLnBrk="1" hangingPunct="1">
              <a:lnSpc>
                <a:spcPct val="80000"/>
              </a:lnSpc>
            </a:pPr>
            <a:endParaRPr lang="it-IT" altLang="it-IT" sz="20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it-IT" altLang="it-IT" sz="2000" smtClean="0">
                <a:solidFill>
                  <a:schemeClr val="bg1"/>
                </a:solidFill>
              </a:rPr>
              <a:t>-a livello del fegato ( </a:t>
            </a:r>
            <a:r>
              <a:rPr lang="it-IT" altLang="it-IT" sz="2000" b="1" smtClean="0">
                <a:solidFill>
                  <a:srgbClr val="FF9900"/>
                </a:solidFill>
              </a:rPr>
              <a:t>dotto venoso di Aranzio) </a:t>
            </a:r>
          </a:p>
          <a:p>
            <a:pPr eaLnBrk="1" hangingPunct="1">
              <a:lnSpc>
                <a:spcPct val="80000"/>
              </a:lnSpc>
            </a:pPr>
            <a:endParaRPr lang="it-IT" altLang="it-IT" sz="2000" smtClean="0">
              <a:solidFill>
                <a:srgbClr val="FF99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it-IT" altLang="it-IT" sz="2000" smtClean="0">
                <a:solidFill>
                  <a:schemeClr val="bg1"/>
                </a:solidFill>
              </a:rPr>
              <a:t>-nel cuore (</a:t>
            </a:r>
            <a:r>
              <a:rPr lang="it-IT" altLang="it-IT" sz="2000" b="1" smtClean="0">
                <a:solidFill>
                  <a:srgbClr val="FF9900"/>
                </a:solidFill>
              </a:rPr>
              <a:t>forame ovale</a:t>
            </a:r>
            <a:r>
              <a:rPr lang="it-IT" altLang="it-IT" sz="200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</a:pPr>
            <a:endParaRPr lang="it-IT" altLang="it-IT" sz="20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it-IT" altLang="it-IT" sz="20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 sz="2000" smtClean="0">
                <a:solidFill>
                  <a:schemeClr val="bg1"/>
                </a:solidFill>
              </a:rPr>
              <a:t>-tra arteria polmonare e aorta dorsale (</a:t>
            </a:r>
            <a:r>
              <a:rPr lang="it-IT" altLang="it-IT" sz="2000" b="1" smtClean="0">
                <a:solidFill>
                  <a:srgbClr val="FF9900"/>
                </a:solidFill>
              </a:rPr>
              <a:t>dotto arterioso di Botallo</a:t>
            </a:r>
            <a:r>
              <a:rPr lang="it-IT" altLang="it-IT" sz="200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</a:pPr>
            <a:endParaRPr lang="it-IT" altLang="it-IT" sz="2000" smtClean="0"/>
          </a:p>
        </p:txBody>
      </p:sp>
      <p:pic>
        <p:nvPicPr>
          <p:cNvPr id="48131" name="Picture 4" descr="scansione00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0438" y="225425"/>
            <a:ext cx="6913562" cy="66325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sp>
        <p:nvSpPr>
          <p:cNvPr id="48132" name="Line 6"/>
          <p:cNvSpPr>
            <a:spLocks noChangeShapeType="1"/>
          </p:cNvSpPr>
          <p:nvPr/>
        </p:nvSpPr>
        <p:spPr bwMode="auto">
          <a:xfrm>
            <a:off x="1476375" y="3284538"/>
            <a:ext cx="1871663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48133" name="Text Box 7"/>
          <p:cNvSpPr txBox="1">
            <a:spLocks noChangeArrowheads="1"/>
          </p:cNvSpPr>
          <p:nvPr/>
        </p:nvSpPr>
        <p:spPr bwMode="auto">
          <a:xfrm>
            <a:off x="6784975" y="301625"/>
            <a:ext cx="23590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/>
              <a:t>Polmoni non funzionanti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49156" name="Picture 4" descr="scansione00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9363" y="204788"/>
            <a:ext cx="6624637" cy="665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0"/>
            <a:ext cx="2555875" cy="698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CIRCOLAZIONE POSTNATALE (nei polmoni scambio di gas)</a:t>
            </a:r>
          </a:p>
          <a:p>
            <a:pPr eaLnBrk="1" hangingPunct="1"/>
            <a:endParaRPr lang="it-IT" altLang="it-IT" sz="1800" b="1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z="2000" b="1">
                <a:solidFill>
                  <a:srgbClr val="FF9900"/>
                </a:solidFill>
              </a:rPr>
              <a:t>Chiusura dotto arterioso</a:t>
            </a:r>
            <a:r>
              <a:rPr lang="it-IT" altLang="it-IT" sz="2000" b="1">
                <a:solidFill>
                  <a:schemeClr val="bg1"/>
                </a:solidFill>
              </a:rPr>
              <a:t> e maggiore flusso  polmonare   (aumento pressione sanguigna atrio sn.)</a:t>
            </a:r>
          </a:p>
          <a:p>
            <a:pPr eaLnBrk="1" hangingPunct="1"/>
            <a:endParaRPr lang="it-IT" altLang="it-IT" sz="2000" b="1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z="2000" b="1">
                <a:solidFill>
                  <a:srgbClr val="FF9900"/>
                </a:solidFill>
              </a:rPr>
              <a:t>Chiusura vena omb.e dotto venoso di Aranzio</a:t>
            </a:r>
            <a:r>
              <a:rPr lang="it-IT" altLang="it-IT" sz="2000" b="1">
                <a:solidFill>
                  <a:schemeClr val="bg1"/>
                </a:solidFill>
              </a:rPr>
              <a:t> ( minore pressione sanguigna nell’atrio)</a:t>
            </a:r>
          </a:p>
          <a:p>
            <a:pPr eaLnBrk="1" hangingPunct="1"/>
            <a:endParaRPr lang="it-IT" altLang="it-IT" sz="2000" b="1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z="2000" b="1">
                <a:solidFill>
                  <a:schemeClr val="bg1"/>
                </a:solidFill>
              </a:rPr>
              <a:t>Con il primo respiro septum primum spinto contro il septum secundum:</a:t>
            </a:r>
          </a:p>
          <a:p>
            <a:pPr eaLnBrk="1" hangingPunct="1"/>
            <a:r>
              <a:rPr lang="it-IT" altLang="it-IT" sz="2000" b="1">
                <a:solidFill>
                  <a:srgbClr val="FF9900"/>
                </a:solidFill>
              </a:rPr>
              <a:t>Chiusura forame ovale</a:t>
            </a:r>
          </a:p>
          <a:p>
            <a:pPr eaLnBrk="1" hangingPunct="1"/>
            <a:endParaRPr lang="it-IT" altLang="it-IT" sz="2000" b="1">
              <a:solidFill>
                <a:srgbClr val="FF0000"/>
              </a:solidFill>
            </a:endParaRP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7164388" y="498475"/>
            <a:ext cx="1979612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 b="1"/>
              <a:t>Dilatazione dei polmoni che rilasciano bradichinina  (induce chiusura dotto arterioso)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04813"/>
            <a:ext cx="7772400" cy="5691187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I cambiamenti nell’apparato circolatorio avvengono alla nascita e nei primi mesi di vita </a:t>
            </a:r>
          </a:p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Chiusura del forame ovale entro il primo anno di vita</a:t>
            </a:r>
          </a:p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Pianto del bambino:shunt ds.-sn.(periodi di cianosi del neonato)</a:t>
            </a:r>
          </a:p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Nel 20% degli individui chiusura imperfetta (piccola  apertura :forame ovale pervio specillabile)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it-IT" altLang="it-IT" sz="4000" b="1" smtClean="0">
                <a:solidFill>
                  <a:srgbClr val="FFCC00"/>
                </a:solidFill>
              </a:rPr>
              <a:t>MALFORMAZIONI CARDIACHE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1% dei nati vivi (10% dei nati morti)</a:t>
            </a:r>
          </a:p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20% da anomalie cromosomiche</a:t>
            </a:r>
          </a:p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80% sporadiche</a:t>
            </a:r>
          </a:p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Teratogeni cardiovascolari: virus rosolia , vitamina A , alcool, talidomide</a:t>
            </a:r>
          </a:p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Folati riducono rischio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17513"/>
            <a:ext cx="7924800" cy="5908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6629400"/>
          </a:xfrm>
          <a:solidFill>
            <a:schemeClr val="accent2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it-IT" smtClean="0">
                <a:solidFill>
                  <a:schemeClr val="bg1"/>
                </a:solidFill>
              </a:rPr>
              <a:t>	Patologie più comuni</a:t>
            </a:r>
          </a:p>
          <a:p>
            <a:pPr eaLnBrk="1" hangingPunct="1">
              <a:buFontTx/>
              <a:buNone/>
            </a:pPr>
            <a:endParaRPr lang="it-IT" altLang="it-IT" smtClean="0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Anomalie setto atriale</a:t>
            </a:r>
          </a:p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Anomalie setto atrioventricolare</a:t>
            </a:r>
          </a:p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Anomalie setto ventricolare</a:t>
            </a:r>
          </a:p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Persistenza dotto arterioso Botallo </a:t>
            </a:r>
          </a:p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Atresia tricuspide</a:t>
            </a:r>
          </a:p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Atresia aorta</a:t>
            </a:r>
          </a:p>
          <a:p>
            <a:pPr eaLnBrk="1" hangingPunct="1"/>
            <a:r>
              <a:rPr lang="it-IT" altLang="it-IT" smtClean="0">
                <a:solidFill>
                  <a:schemeClr val="bg1"/>
                </a:solidFill>
              </a:rPr>
              <a:t>Tetralogia di Fallot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7863" y="152400"/>
            <a:ext cx="509587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4274" name="Diapositiva" r:id="rId3" imgW="4571966" imgH="3429069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it-IT" altLang="it-IT" sz="3200" smtClean="0">
                <a:solidFill>
                  <a:srgbClr val="0000FF"/>
                </a:solidFill>
                <a:latin typeface="Arial Black" pitchFamily="34" charset="0"/>
              </a:rPr>
              <a:t>Mancanza </a:t>
            </a:r>
            <a:br>
              <a:rPr lang="it-IT" altLang="it-IT" sz="320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it-IT" altLang="it-IT" sz="3200" smtClean="0">
                <a:solidFill>
                  <a:srgbClr val="0000FF"/>
                </a:solidFill>
                <a:latin typeface="Arial Black" pitchFamily="34" charset="0"/>
              </a:rPr>
              <a:t>del setto </a:t>
            </a:r>
            <a:br>
              <a:rPr lang="it-IT" altLang="it-IT" sz="320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it-IT" altLang="it-IT" sz="3200" smtClean="0">
                <a:solidFill>
                  <a:srgbClr val="0000FF"/>
                </a:solidFill>
                <a:latin typeface="Arial Black" pitchFamily="34" charset="0"/>
              </a:rPr>
              <a:t>interventricolare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it-IT" altLang="it-IT" sz="800" smtClean="0"/>
              <a:t>http://www.cardiochirurgiapediatricapa.it/immagini/cav.jpg</a:t>
            </a:r>
          </a:p>
        </p:txBody>
      </p:sp>
      <p:pic>
        <p:nvPicPr>
          <p:cNvPr id="55300" name="Picture 4" descr="difetto del setto interventricola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260350"/>
            <a:ext cx="4379913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it-IT" altLang="it-IT" sz="3200" smtClean="0">
                <a:solidFill>
                  <a:srgbClr val="0000FF"/>
                </a:solidFill>
                <a:latin typeface="Arial Black" pitchFamily="34" charset="0"/>
              </a:rPr>
              <a:t>Tetralogia</a:t>
            </a:r>
            <a:br>
              <a:rPr lang="it-IT" altLang="it-IT" sz="320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it-IT" altLang="it-IT" sz="3200" smtClean="0">
                <a:solidFill>
                  <a:srgbClr val="0000FF"/>
                </a:solidFill>
                <a:latin typeface="Arial Black" pitchFamily="34" charset="0"/>
              </a:rPr>
              <a:t>di Fallot </a:t>
            </a:r>
            <a:r>
              <a:rPr lang="it-IT" altLang="it-IT" sz="900" smtClean="0"/>
              <a:t>http://prematuros.cl/webfebrero06/cardiopatiacongenita/cardiopatias_congenitas_parenas.htm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altLang="it-IT" sz="2400" smtClean="0">
                <a:solidFill>
                  <a:srgbClr val="0000FF"/>
                </a:solidFill>
              </a:rPr>
              <a:t>Difetto del setto</a:t>
            </a:r>
          </a:p>
          <a:p>
            <a:pPr eaLnBrk="1" hangingPunct="1">
              <a:buFontTx/>
              <a:buNone/>
            </a:pPr>
            <a:r>
              <a:rPr lang="it-IT" altLang="it-IT" sz="2400" smtClean="0">
                <a:solidFill>
                  <a:srgbClr val="0000FF"/>
                </a:solidFill>
              </a:rPr>
              <a:t>interventricolare</a:t>
            </a:r>
          </a:p>
          <a:p>
            <a:pPr eaLnBrk="1" hangingPunct="1"/>
            <a:r>
              <a:rPr lang="it-IT" altLang="it-IT" sz="2400" smtClean="0">
                <a:solidFill>
                  <a:srgbClr val="0000FF"/>
                </a:solidFill>
              </a:rPr>
              <a:t>Aorta a </a:t>
            </a:r>
          </a:p>
          <a:p>
            <a:pPr eaLnBrk="1" hangingPunct="1">
              <a:buFontTx/>
              <a:buNone/>
            </a:pPr>
            <a:r>
              <a:rPr lang="it-IT" altLang="it-IT" sz="2400" smtClean="0">
                <a:solidFill>
                  <a:srgbClr val="0000FF"/>
                </a:solidFill>
              </a:rPr>
              <a:t>cavaliere</a:t>
            </a:r>
          </a:p>
          <a:p>
            <a:pPr eaLnBrk="1" hangingPunct="1"/>
            <a:r>
              <a:rPr lang="it-IT" altLang="it-IT" sz="2400" smtClean="0">
                <a:solidFill>
                  <a:srgbClr val="0000FF"/>
                </a:solidFill>
              </a:rPr>
              <a:t>Stenosi della</a:t>
            </a:r>
          </a:p>
          <a:p>
            <a:pPr eaLnBrk="1" hangingPunct="1">
              <a:buFontTx/>
              <a:buNone/>
            </a:pPr>
            <a:r>
              <a:rPr lang="it-IT" altLang="it-IT" sz="2400" smtClean="0">
                <a:solidFill>
                  <a:srgbClr val="0000FF"/>
                </a:solidFill>
              </a:rPr>
              <a:t> polmonare</a:t>
            </a:r>
          </a:p>
          <a:p>
            <a:pPr eaLnBrk="1" hangingPunct="1"/>
            <a:r>
              <a:rPr lang="it-IT" altLang="it-IT" sz="2400" smtClean="0">
                <a:solidFill>
                  <a:srgbClr val="0000FF"/>
                </a:solidFill>
              </a:rPr>
              <a:t>Ipertrofia </a:t>
            </a:r>
          </a:p>
          <a:p>
            <a:pPr eaLnBrk="1" hangingPunct="1">
              <a:buFontTx/>
              <a:buNone/>
            </a:pPr>
            <a:r>
              <a:rPr lang="it-IT" altLang="it-IT" sz="2400" smtClean="0">
                <a:solidFill>
                  <a:srgbClr val="0000FF"/>
                </a:solidFill>
              </a:rPr>
              <a:t>ventricolare</a:t>
            </a:r>
          </a:p>
          <a:p>
            <a:pPr eaLnBrk="1" hangingPunct="1">
              <a:buFontTx/>
              <a:buNone/>
            </a:pPr>
            <a:r>
              <a:rPr lang="it-IT" altLang="it-IT" sz="2400" smtClean="0">
                <a:solidFill>
                  <a:srgbClr val="0000FF"/>
                </a:solidFill>
              </a:rPr>
              <a:t> destra</a:t>
            </a:r>
          </a:p>
          <a:p>
            <a:pPr eaLnBrk="1" hangingPunct="1">
              <a:buFontTx/>
              <a:buNone/>
            </a:pPr>
            <a:endParaRPr lang="it-IT" altLang="it-IT" sz="2400" smtClean="0">
              <a:solidFill>
                <a:srgbClr val="0000FF"/>
              </a:solidFill>
            </a:endParaRPr>
          </a:p>
        </p:txBody>
      </p:sp>
      <p:pic>
        <p:nvPicPr>
          <p:cNvPr id="56324" name="Picture 4" descr="Tetralogia di Fallot cardiopatiafig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981075"/>
            <a:ext cx="6084887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7346" name="Diapositiva" r:id="rId3" imgW="4571966" imgH="3429069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tenosi mitral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333375"/>
            <a:ext cx="7632700" cy="610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0"/>
            <a:ext cx="8229600" cy="6858000"/>
          </a:xfrm>
          <a:solidFill>
            <a:srgbClr val="FFFF00"/>
          </a:solidFill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59396" name="Picture 4" descr="img073"/>
          <p:cNvPicPr>
            <a:picLocks noChangeAspect="1" noChangeArrowheads="1"/>
          </p:cNvPicPr>
          <p:nvPr/>
        </p:nvPicPr>
        <p:blipFill>
          <a:blip r:embed="rId2"/>
          <a:srcRect l="3920" t="2623" r="15277" b="29167"/>
          <a:stretch>
            <a:fillRect/>
          </a:stretch>
        </p:blipFill>
        <p:spPr bwMode="auto">
          <a:xfrm>
            <a:off x="1795463" y="152400"/>
            <a:ext cx="5672137" cy="62484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484313"/>
            <a:ext cx="7772400" cy="4259262"/>
          </a:xfrm>
          <a:solidFill>
            <a:schemeClr val="accent2"/>
          </a:solidFill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60420" name="Picture 4" descr="20-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19050"/>
            <a:ext cx="4800600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879475" y="381000"/>
            <a:ext cx="1181100" cy="82232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2400">
                <a:solidFill>
                  <a:schemeClr val="bg1"/>
                </a:solidFill>
              </a:rPr>
              <a:t>Cuore normale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7072313" y="0"/>
            <a:ext cx="2071687" cy="18034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600" b="1">
                <a:solidFill>
                  <a:schemeClr val="bg1"/>
                </a:solidFill>
              </a:rPr>
              <a:t>Perforazione Setto</a:t>
            </a:r>
          </a:p>
          <a:p>
            <a:pPr eaLnBrk="1" hangingPunct="1"/>
            <a:r>
              <a:rPr lang="it-IT" altLang="it-IT" sz="1600" b="1">
                <a:solidFill>
                  <a:schemeClr val="bg1"/>
                </a:solidFill>
              </a:rPr>
              <a:t> interatriale(6/10000)</a:t>
            </a:r>
            <a:endParaRPr lang="it-IT" altLang="it-IT" sz="1600" b="1"/>
          </a:p>
          <a:p>
            <a:pPr eaLnBrk="1" hangingPunct="1"/>
            <a:r>
              <a:rPr lang="it-IT" altLang="it-IT" sz="1600" b="1"/>
              <a:t>Asintomatici</a:t>
            </a:r>
          </a:p>
          <a:p>
            <a:pPr eaLnBrk="1" hangingPunct="1"/>
            <a:r>
              <a:rPr lang="it-IT" altLang="it-IT" sz="1600" b="1"/>
              <a:t>Alla lunga ipertrofia </a:t>
            </a:r>
          </a:p>
          <a:p>
            <a:pPr eaLnBrk="1" hangingPunct="1"/>
            <a:r>
              <a:rPr lang="it-IT" altLang="it-IT" sz="1600" b="1"/>
              <a:t>ventr. ds</a:t>
            </a:r>
          </a:p>
          <a:p>
            <a:pPr eaLnBrk="1" hangingPunct="1"/>
            <a:r>
              <a:rPr lang="it-IT" altLang="it-IT" sz="1600" b="1"/>
              <a:t>e tronco polm.</a:t>
            </a:r>
          </a:p>
          <a:p>
            <a:pPr eaLnBrk="1" hangingPunct="1"/>
            <a:endParaRPr lang="it-IT" altLang="it-IT" sz="1600" b="1"/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0" y="2781300"/>
            <a:ext cx="2205038" cy="3605213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Atresia </a:t>
            </a:r>
          </a:p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Tricuspide</a:t>
            </a:r>
          </a:p>
          <a:p>
            <a:pPr eaLnBrk="1" hangingPunct="1"/>
            <a:endParaRPr lang="it-IT" altLang="it-IT" sz="1800" b="1">
              <a:solidFill>
                <a:schemeClr val="bg1"/>
              </a:solidFill>
            </a:endParaRPr>
          </a:p>
          <a:p>
            <a:pPr eaLnBrk="1" hangingPunct="1"/>
            <a:r>
              <a:rPr lang="it-IT" altLang="it-IT" sz="1600" b="1"/>
              <a:t>Atrio ds completamente separato da ventr. ds</a:t>
            </a:r>
          </a:p>
          <a:p>
            <a:pPr eaLnBrk="1" hangingPunct="1"/>
            <a:r>
              <a:rPr lang="it-IT" altLang="it-IT" sz="1600" b="1"/>
              <a:t>Compatibile con</a:t>
            </a:r>
          </a:p>
          <a:p>
            <a:pPr eaLnBrk="1" hangingPunct="1"/>
            <a:r>
              <a:rPr lang="it-IT" altLang="it-IT" sz="1600" b="1"/>
              <a:t> la vita solo se c’è </a:t>
            </a:r>
          </a:p>
          <a:p>
            <a:pPr eaLnBrk="1" hangingPunct="1"/>
            <a:r>
              <a:rPr lang="it-IT" altLang="it-IT" sz="1600" b="1"/>
              <a:t>perforazione setto </a:t>
            </a:r>
          </a:p>
          <a:p>
            <a:pPr eaLnBrk="1" hangingPunct="1"/>
            <a:r>
              <a:rPr lang="it-IT" altLang="it-IT" sz="1600" b="1"/>
              <a:t>interatriale e</a:t>
            </a:r>
          </a:p>
          <a:p>
            <a:pPr eaLnBrk="1" hangingPunct="1"/>
            <a:r>
              <a:rPr lang="it-IT" altLang="it-IT" sz="1600" b="1"/>
              <a:t> interventricolare.</a:t>
            </a:r>
          </a:p>
          <a:p>
            <a:pPr eaLnBrk="1" hangingPunct="1"/>
            <a:r>
              <a:rPr lang="it-IT" altLang="it-IT" sz="1600" b="1"/>
              <a:t>Grande mescolamento sangue arterioso e venoso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6877050" y="3505200"/>
            <a:ext cx="2266950" cy="351472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600" b="1">
                <a:solidFill>
                  <a:schemeClr val="bg1"/>
                </a:solidFill>
              </a:rPr>
              <a:t>Perforazione setto ventricolare(12/10000)</a:t>
            </a:r>
          </a:p>
          <a:p>
            <a:pPr eaLnBrk="1" hangingPunct="1"/>
            <a:endParaRPr lang="it-IT" altLang="it-IT" sz="1600" b="1"/>
          </a:p>
          <a:p>
            <a:pPr eaLnBrk="1" hangingPunct="1"/>
            <a:r>
              <a:rPr lang="it-IT" altLang="it-IT" sz="1600" b="1"/>
              <a:t>Ipertrofia ventr. ds.</a:t>
            </a:r>
          </a:p>
          <a:p>
            <a:pPr eaLnBrk="1" hangingPunct="1"/>
            <a:r>
              <a:rPr lang="it-IT" altLang="it-IT" sz="1600" b="1"/>
              <a:t>Flusso di sangue da sn. a ds e quindi ipertensione polmonare. Sangue venoso entra nel ventricolo sn. </a:t>
            </a:r>
          </a:p>
          <a:p>
            <a:pPr eaLnBrk="1" hangingPunct="1"/>
            <a:r>
              <a:rPr lang="it-IT" altLang="it-IT" sz="1600" b="1"/>
              <a:t>Segni visibili di cianosi</a:t>
            </a:r>
          </a:p>
          <a:p>
            <a:pPr eaLnBrk="1" hangingPunct="1"/>
            <a:endParaRPr lang="it-IT" altLang="it-IT" sz="1600" b="1"/>
          </a:p>
          <a:p>
            <a:pPr eaLnBrk="1" hangingPunct="1"/>
            <a:endParaRPr lang="it-IT" altLang="it-IT" sz="1600" b="1"/>
          </a:p>
          <a:p>
            <a:pPr eaLnBrk="1" hangingPunct="1"/>
            <a:endParaRPr lang="it-IT" altLang="it-IT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228600"/>
            <a:ext cx="9144000" cy="6629400"/>
          </a:xfrm>
          <a:solidFill>
            <a:schemeClr val="accent2"/>
          </a:solidFill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61443" name="Picture 3" descr="20-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0025" y="692150"/>
            <a:ext cx="36163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0" y="549275"/>
            <a:ext cx="2771775" cy="219868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Stenosi polmonare</a:t>
            </a:r>
          </a:p>
          <a:p>
            <a:pPr eaLnBrk="1" hangingPunct="1"/>
            <a:r>
              <a:rPr lang="it-IT" altLang="it-IT" sz="1600" b="1"/>
              <a:t>La severità è in relazione al grado di stenosi</a:t>
            </a:r>
            <a:endParaRPr lang="it-IT" altLang="it-IT" sz="2400"/>
          </a:p>
          <a:p>
            <a:pPr eaLnBrk="1" hangingPunct="1"/>
            <a:endParaRPr lang="it-IT" altLang="it-IT" sz="2400"/>
          </a:p>
          <a:p>
            <a:pPr eaLnBrk="1" hangingPunct="1"/>
            <a:r>
              <a:rPr lang="it-IT" altLang="it-IT" sz="1600" b="1"/>
              <a:t>In genere associato a pervietà dotto  arterioso (1/10000) che scarica  sangue venoso nell’aorta.Cianosi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6424613" y="0"/>
            <a:ext cx="2719387" cy="30861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Trasposizione</a:t>
            </a:r>
          </a:p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 grandi vasi</a:t>
            </a:r>
            <a:r>
              <a:rPr lang="it-IT" altLang="it-IT" sz="1800"/>
              <a:t> (5/10000)</a:t>
            </a:r>
          </a:p>
          <a:p>
            <a:pPr eaLnBrk="1" hangingPunct="1"/>
            <a:r>
              <a:rPr lang="it-IT" altLang="it-IT" sz="1600" b="1"/>
              <a:t>aorta parte da ventr.ds e arteria polmonare da ventr.sn. Compatibile con la vita solo se ci sono altre malformazioni che permettono scambio di sangue (ad es perforazione atrio o ventricolo o persistenza dotto arterioso di Botallo</a:t>
            </a:r>
            <a:r>
              <a:rPr lang="it-IT" altLang="it-IT" sz="1600"/>
              <a:t>)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0" y="3716338"/>
            <a:ext cx="2700338" cy="283845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Persistenza </a:t>
            </a:r>
          </a:p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tronco arterioso indiviso </a:t>
            </a:r>
            <a:r>
              <a:rPr lang="it-IT" altLang="it-IT" sz="1800" b="1"/>
              <a:t>(non si formano le due arterie distinte: aorta e arteria polmonare)</a:t>
            </a:r>
          </a:p>
          <a:p>
            <a:pPr eaLnBrk="1" hangingPunct="1"/>
            <a:endParaRPr lang="it-IT" altLang="it-IT" sz="1800" b="1"/>
          </a:p>
          <a:p>
            <a:pPr eaLnBrk="1" hangingPunct="1"/>
            <a:r>
              <a:rPr lang="it-IT" altLang="it-IT" sz="1800" b="1"/>
              <a:t>Condizione altamente cianotica, letale se non si interviene entro i 2 anni</a:t>
            </a:r>
          </a:p>
          <a:p>
            <a:pPr eaLnBrk="1" hangingPunct="1"/>
            <a:endParaRPr lang="it-IT" altLang="it-IT" sz="1800" b="1"/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6588125" y="3962400"/>
            <a:ext cx="2203450" cy="283845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Tetralogia di Fallot</a:t>
            </a:r>
          </a:p>
          <a:p>
            <a:pPr eaLnBrk="1" hangingPunct="1"/>
            <a:r>
              <a:rPr lang="it-IT" altLang="it-IT" sz="1800" b="1"/>
              <a:t> (10/10000)Morbo blu</a:t>
            </a:r>
          </a:p>
          <a:p>
            <a:pPr eaLnBrk="1" hangingPunct="1"/>
            <a:r>
              <a:rPr lang="it-IT" altLang="it-IT" sz="1800" b="1"/>
              <a:t>1)Stenosi polmonare</a:t>
            </a:r>
          </a:p>
          <a:p>
            <a:pPr eaLnBrk="1" hangingPunct="1"/>
            <a:r>
              <a:rPr lang="it-IT" altLang="it-IT" sz="1800" b="1"/>
              <a:t>2)Perforazione setto ventricolare</a:t>
            </a:r>
          </a:p>
          <a:p>
            <a:pPr eaLnBrk="1" hangingPunct="1"/>
            <a:r>
              <a:rPr lang="it-IT" altLang="it-IT" sz="1800" b="1"/>
              <a:t>3) Aorta più a ds</a:t>
            </a:r>
          </a:p>
          <a:p>
            <a:pPr eaLnBrk="1" hangingPunct="1"/>
            <a:r>
              <a:rPr lang="it-IT" altLang="it-IT" sz="1800" b="1"/>
              <a:t>(aorta a cavaliere)</a:t>
            </a:r>
          </a:p>
          <a:p>
            <a:pPr eaLnBrk="1" hangingPunct="1"/>
            <a:r>
              <a:rPr lang="it-IT" altLang="it-IT" sz="1800" b="1"/>
              <a:t>4)Ipertrofia ventr.ds</a:t>
            </a:r>
          </a:p>
          <a:p>
            <a:pPr eaLnBrk="1" hangingPunct="1">
              <a:buFontTx/>
              <a:buChar char="•"/>
            </a:pPr>
            <a:endParaRPr lang="it-IT" altLang="it-IT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450975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it-IT" altLang="it-IT" smtClean="0"/>
              <a:t> 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7172" name="Picture 4" descr="9-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765175"/>
            <a:ext cx="6191250" cy="540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6732588" y="2852738"/>
            <a:ext cx="2411412" cy="374332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2400"/>
              <a:t>3° settimana</a:t>
            </a:r>
          </a:p>
          <a:p>
            <a:pPr eaLnBrk="1" hangingPunct="1"/>
            <a:endParaRPr lang="it-IT" altLang="it-IT" sz="2400"/>
          </a:p>
          <a:p>
            <a:pPr eaLnBrk="1" hangingPunct="1"/>
            <a:r>
              <a:rPr lang="it-IT" altLang="it-IT" sz="2400"/>
              <a:t>Segnali induttivi dall’endoderma faringeo che inducono il mesoderma splancnico a differenziarsi in mioblasti cardiaci</a:t>
            </a:r>
          </a:p>
        </p:txBody>
      </p:sp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4643438" y="836613"/>
            <a:ext cx="38893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 b="1">
                <a:solidFill>
                  <a:srgbClr val="FF0000"/>
                </a:solidFill>
              </a:rPr>
              <a:t>Area cardiogena situata  inizialmente  al davanti della membrana buccofarinfea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0"/>
            <a:ext cx="8686800" cy="6858000"/>
          </a:xfrm>
          <a:solidFill>
            <a:srgbClr val="FFFF00"/>
          </a:solidFill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62468" name="Picture 4" descr="img072"/>
          <p:cNvPicPr>
            <a:picLocks noChangeAspect="1" noChangeArrowheads="1"/>
          </p:cNvPicPr>
          <p:nvPr/>
        </p:nvPicPr>
        <p:blipFill>
          <a:blip r:embed="rId2"/>
          <a:srcRect l="19156" t="3334" b="22221"/>
          <a:stretch>
            <a:fillRect/>
          </a:stretch>
        </p:blipFill>
        <p:spPr bwMode="auto">
          <a:xfrm>
            <a:off x="457200" y="0"/>
            <a:ext cx="5638800" cy="6858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6156325" y="36513"/>
            <a:ext cx="2454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it-IT" altLang="it-IT" sz="18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7300" y="57150"/>
            <a:ext cx="662940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52513"/>
            <a:ext cx="7772400" cy="5043487"/>
          </a:xfrm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9220" name="Picture 4" descr="scansione00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8350" y="1438275"/>
            <a:ext cx="76073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7772400" cy="4467225"/>
          </a:xfrm>
          <a:solidFill>
            <a:schemeClr val="accent2"/>
          </a:solidFill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10244" name="Picture 4" descr="9-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457200"/>
            <a:ext cx="6264275" cy="51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879475" y="5538788"/>
            <a:ext cx="73279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Per fusione delle membrane della  splancnopleura si forma il mesocardio </a:t>
            </a:r>
          </a:p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dorsale che sospende il tubo cardiaco nella cavità  pericardica</a:t>
            </a:r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2751138" y="258763"/>
            <a:ext cx="1308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altLang="it-IT" sz="2000" b="1"/>
              <a:t>19° giorno</a:t>
            </a:r>
          </a:p>
        </p:txBody>
      </p:sp>
      <p:sp>
        <p:nvSpPr>
          <p:cNvPr id="10247" name="Text Box 8"/>
          <p:cNvSpPr txBox="1">
            <a:spLocks noChangeArrowheads="1"/>
          </p:cNvSpPr>
          <p:nvPr/>
        </p:nvSpPr>
        <p:spPr bwMode="auto">
          <a:xfrm>
            <a:off x="2916238" y="2924175"/>
            <a:ext cx="20161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2000" b="1"/>
              <a:t>Apoptosi cellulare nei punti </a:t>
            </a:r>
          </a:p>
          <a:p>
            <a:pPr eaLnBrk="1" hangingPunct="1"/>
            <a:r>
              <a:rPr lang="it-IT" altLang="it-IT" sz="2000" b="1"/>
              <a:t>di fusione</a:t>
            </a:r>
          </a:p>
        </p:txBody>
      </p:sp>
      <p:sp>
        <p:nvSpPr>
          <p:cNvPr id="10248" name="Text Box 9"/>
          <p:cNvSpPr txBox="1">
            <a:spLocks noChangeArrowheads="1"/>
          </p:cNvSpPr>
          <p:nvPr/>
        </p:nvSpPr>
        <p:spPr bwMode="auto">
          <a:xfrm>
            <a:off x="6948488" y="1722438"/>
            <a:ext cx="15113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 Due cordoni </a:t>
            </a:r>
          </a:p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angioblastici nel mesoderma splancnico</a:t>
            </a:r>
          </a:p>
        </p:txBody>
      </p:sp>
      <p:sp>
        <p:nvSpPr>
          <p:cNvPr id="10249" name="Text Box 10"/>
          <p:cNvSpPr txBox="1">
            <a:spLocks noChangeArrowheads="1"/>
          </p:cNvSpPr>
          <p:nvPr/>
        </p:nvSpPr>
        <p:spPr bwMode="auto">
          <a:xfrm>
            <a:off x="6948488" y="3594100"/>
            <a:ext cx="1509712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Fusione dei primitivi due tubi per i ripiegamenti,unico tubo cardiaco </a:t>
            </a:r>
          </a:p>
          <a:p>
            <a:pPr eaLnBrk="1" hangingPunct="1"/>
            <a:r>
              <a:rPr lang="it-IT" altLang="it-IT" sz="1800" b="1">
                <a:solidFill>
                  <a:schemeClr val="bg1"/>
                </a:solidFill>
              </a:rPr>
              <a:t>con 4 foglietti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1561</TotalTime>
  <Words>1591</Words>
  <Application>Microsoft Office PowerPoint</Application>
  <PresentationFormat>Presentazione su schermo (4:3)</PresentationFormat>
  <Paragraphs>289</Paragraphs>
  <Slides>60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60</vt:i4>
      </vt:variant>
    </vt:vector>
  </HeadingPairs>
  <TitlesOfParts>
    <vt:vector size="66" baseType="lpstr">
      <vt:lpstr>Times New Roman</vt:lpstr>
      <vt:lpstr>Arial</vt:lpstr>
      <vt:lpstr>Calibri</vt:lpstr>
      <vt:lpstr>Arial Black</vt:lpstr>
      <vt:lpstr>Struttura predefinita</vt:lpstr>
      <vt:lpstr>Diapositiva di Microsoft PowerPoint</vt:lpstr>
      <vt:lpstr>Diapositiva 1</vt:lpstr>
      <vt:lpstr>Il piccolo circolo</vt:lpstr>
      <vt:lpstr>Diapositiva 3</vt:lpstr>
      <vt:lpstr>Diapositiva 4</vt:lpstr>
      <vt:lpstr>Diapositiva 5</vt:lpstr>
      <vt:lpstr>  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SVILUPPO CARDIOVASCOLARE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SISTEMA DI CONDUZIONE</vt:lpstr>
      <vt:lpstr>Il tessuto di conduzione cardiaco su cui agiscono simpatico e parasimpatico http://www.heart-vessels.com/cardiology-exams/electro-physiological-exploration.php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MALFORMAZIONI CARDIACHE</vt:lpstr>
      <vt:lpstr>Diapositiva 50</vt:lpstr>
      <vt:lpstr>Diapositiva 51</vt:lpstr>
      <vt:lpstr>Diapositiva 52</vt:lpstr>
      <vt:lpstr>Mancanza  del setto  interventricolare</vt:lpstr>
      <vt:lpstr>Tetralogia di Fallot http://prematuros.cl/webfebrero06/cardiopatiacongenita/cardiopatias_congenitas_parenas.htm</vt:lpstr>
      <vt:lpstr>Diapositiva 55</vt:lpstr>
      <vt:lpstr>Diapositiva 56</vt:lpstr>
      <vt:lpstr>Diapositiva 57</vt:lpstr>
      <vt:lpstr>Diapositiva 58</vt:lpstr>
      <vt:lpstr>Diapositiva 59</vt:lpstr>
      <vt:lpstr>Diapositiva 60</vt:lpstr>
    </vt:vector>
  </TitlesOfParts>
  <Company>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.</dc:creator>
  <cp:lastModifiedBy>Diego</cp:lastModifiedBy>
  <cp:revision>119</cp:revision>
  <dcterms:created xsi:type="dcterms:W3CDTF">2005-07-13T10:31:45Z</dcterms:created>
  <dcterms:modified xsi:type="dcterms:W3CDTF">2019-05-20T06:23:28Z</dcterms:modified>
</cp:coreProperties>
</file>